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tags/tag1.xml" ContentType="application/vnd.openxmlformats-officedocument.presentationml.tags+xml"/>
  <Override PartName="/ppt/slides/slide1.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2.xml" ContentType="application/vnd.openxmlformats-officedocument.theme+xml"/>
  <Override PartName="/ppt/slideLayouts/slideLayout1.xml" ContentType="application/vnd.openxmlformats-officedocument.presentationml.slideLayout+xml"/>
  <Override PartName="/ppt/notesSlides/notesSlide12.xml" ContentType="application/vnd.openxmlformats-officedocument.presentationml.notesSlide+xml"/>
  <Override PartName="/ppt/slides/slide22.xml" ContentType="application/vnd.openxmlformats-officedocument.presentationml.slide+xml"/>
  <Override PartName="/ppt/slides/slide30.xml" ContentType="application/vnd.openxmlformats-officedocument.presentationml.slide+xml"/>
  <Default Extension="jpeg" ContentType="image/jpeg"/>
  <Override PartName="/docProps/app.xml" ContentType="application/vnd.openxmlformats-officedocument.extended-properties+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s/slide6.xml" ContentType="application/vnd.openxmlformats-officedocument.presentationml.slide+xml"/>
  <Override PartName="/ppt/embeddings/oleObject1.bin" ContentType="application/vnd.openxmlformats-officedocument.oleObject"/>
  <Override PartName="/ppt/notesSlides/notesSlide17.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slides/slide31.xml" ContentType="application/vnd.openxmlformats-officedocument.presentationml.slide+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s/slide28.xml" ContentType="application/vnd.openxmlformats-officedocument.presentationml.slide+xml"/>
  <Override PartName="/ppt/notesSlides/notesSlide14.xml" ContentType="application/vnd.openxmlformats-officedocument.presentationml.notes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29.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56" r:id="rId1"/>
  </p:sldMasterIdLst>
  <p:notesMasterIdLst>
    <p:notesMasterId r:id="rId33"/>
  </p:notesMasterIdLst>
  <p:handoutMasterIdLst>
    <p:handoutMasterId r:id="rId34"/>
  </p:handoutMasterIdLst>
  <p:sldIdLst>
    <p:sldId id="256" r:id="rId2"/>
    <p:sldId id="267" r:id="rId3"/>
    <p:sldId id="289" r:id="rId4"/>
    <p:sldId id="308" r:id="rId5"/>
    <p:sldId id="279" r:id="rId6"/>
    <p:sldId id="282" r:id="rId7"/>
    <p:sldId id="326" r:id="rId8"/>
    <p:sldId id="321" r:id="rId9"/>
    <p:sldId id="320" r:id="rId10"/>
    <p:sldId id="319" r:id="rId11"/>
    <p:sldId id="303" r:id="rId12"/>
    <p:sldId id="311" r:id="rId13"/>
    <p:sldId id="293" r:id="rId14"/>
    <p:sldId id="305" r:id="rId15"/>
    <p:sldId id="324" r:id="rId16"/>
    <p:sldId id="287" r:id="rId17"/>
    <p:sldId id="315" r:id="rId18"/>
    <p:sldId id="330" r:id="rId19"/>
    <p:sldId id="331" r:id="rId20"/>
    <p:sldId id="332" r:id="rId21"/>
    <p:sldId id="333" r:id="rId22"/>
    <p:sldId id="335" r:id="rId23"/>
    <p:sldId id="336" r:id="rId24"/>
    <p:sldId id="316" r:id="rId25"/>
    <p:sldId id="327" r:id="rId26"/>
    <p:sldId id="328" r:id="rId27"/>
    <p:sldId id="317" r:id="rId28"/>
    <p:sldId id="298" r:id="rId29"/>
    <p:sldId id="299" r:id="rId30"/>
    <p:sldId id="300" r:id="rId31"/>
    <p:sldId id="301" r:id="rId32"/>
  </p:sldIdLst>
  <p:sldSz cx="9144000" cy="6858000" type="screen4x3"/>
  <p:notesSz cx="6858000" cy="9144000"/>
  <p:custDataLst>
    <p:tags r:id="rId36"/>
  </p:custDataLst>
  <p:defaultTextStyle>
    <a:defPPr>
      <a:defRPr lang="en-US"/>
    </a:defPPr>
    <a:lvl1pPr algn="l" rtl="0" fontAlgn="base">
      <a:spcBef>
        <a:spcPct val="0"/>
      </a:spcBef>
      <a:spcAft>
        <a:spcPct val="0"/>
      </a:spcAft>
      <a:defRPr kern="1200">
        <a:solidFill>
          <a:schemeClr val="tx1"/>
        </a:solidFill>
        <a:latin typeface="Arial" charset="0"/>
        <a:ea typeface="ヒラギノ角ゴ Pro W3" charset="-128"/>
        <a:cs typeface="ヒラギノ角ゴ Pro W3" charset="-128"/>
      </a:defRPr>
    </a:lvl1pPr>
    <a:lvl2pPr marL="457200" algn="l" rtl="0" fontAlgn="base">
      <a:spcBef>
        <a:spcPct val="0"/>
      </a:spcBef>
      <a:spcAft>
        <a:spcPct val="0"/>
      </a:spcAft>
      <a:defRPr kern="1200">
        <a:solidFill>
          <a:schemeClr val="tx1"/>
        </a:solidFill>
        <a:latin typeface="Arial" charset="0"/>
        <a:ea typeface="ヒラギノ角ゴ Pro W3" charset="-128"/>
        <a:cs typeface="ヒラギノ角ゴ Pro W3" charset="-128"/>
      </a:defRPr>
    </a:lvl2pPr>
    <a:lvl3pPr marL="914400" algn="l" rtl="0" fontAlgn="base">
      <a:spcBef>
        <a:spcPct val="0"/>
      </a:spcBef>
      <a:spcAft>
        <a:spcPct val="0"/>
      </a:spcAft>
      <a:defRPr kern="1200">
        <a:solidFill>
          <a:schemeClr val="tx1"/>
        </a:solidFill>
        <a:latin typeface="Arial" charset="0"/>
        <a:ea typeface="ヒラギノ角ゴ Pro W3" charset="-128"/>
        <a:cs typeface="ヒラギノ角ゴ Pro W3" charset="-128"/>
      </a:defRPr>
    </a:lvl3pPr>
    <a:lvl4pPr marL="1371600" algn="l" rtl="0" fontAlgn="base">
      <a:spcBef>
        <a:spcPct val="0"/>
      </a:spcBef>
      <a:spcAft>
        <a:spcPct val="0"/>
      </a:spcAft>
      <a:defRPr kern="1200">
        <a:solidFill>
          <a:schemeClr val="tx1"/>
        </a:solidFill>
        <a:latin typeface="Arial" charset="0"/>
        <a:ea typeface="ヒラギノ角ゴ Pro W3" charset="-128"/>
        <a:cs typeface="ヒラギノ角ゴ Pro W3" charset="-128"/>
      </a:defRPr>
    </a:lvl4pPr>
    <a:lvl5pPr marL="1828800" algn="l" rtl="0" fontAlgn="base">
      <a:spcBef>
        <a:spcPct val="0"/>
      </a:spcBef>
      <a:spcAft>
        <a:spcPct val="0"/>
      </a:spcAft>
      <a:defRPr kern="1200">
        <a:solidFill>
          <a:schemeClr val="tx1"/>
        </a:solidFill>
        <a:latin typeface="Arial" charset="0"/>
        <a:ea typeface="ヒラギノ角ゴ Pro W3" charset="-128"/>
        <a:cs typeface="ヒラギノ角ゴ Pro W3" charset="-128"/>
      </a:defRPr>
    </a:lvl5pPr>
    <a:lvl6pPr marL="2286000" algn="l" defTabSz="457200" rtl="0" eaLnBrk="1" latinLnBrk="0" hangingPunct="1">
      <a:defRPr kern="1200">
        <a:solidFill>
          <a:schemeClr val="tx1"/>
        </a:solidFill>
        <a:latin typeface="Arial" charset="0"/>
        <a:ea typeface="ヒラギノ角ゴ Pro W3" charset="-128"/>
        <a:cs typeface="ヒラギノ角ゴ Pro W3" charset="-128"/>
      </a:defRPr>
    </a:lvl6pPr>
    <a:lvl7pPr marL="2743200" algn="l" defTabSz="457200" rtl="0" eaLnBrk="1" latinLnBrk="0" hangingPunct="1">
      <a:defRPr kern="1200">
        <a:solidFill>
          <a:schemeClr val="tx1"/>
        </a:solidFill>
        <a:latin typeface="Arial" charset="0"/>
        <a:ea typeface="ヒラギノ角ゴ Pro W3" charset="-128"/>
        <a:cs typeface="ヒラギノ角ゴ Pro W3" charset="-128"/>
      </a:defRPr>
    </a:lvl7pPr>
    <a:lvl8pPr marL="3200400" algn="l" defTabSz="457200" rtl="0" eaLnBrk="1" latinLnBrk="0" hangingPunct="1">
      <a:defRPr kern="1200">
        <a:solidFill>
          <a:schemeClr val="tx1"/>
        </a:solidFill>
        <a:latin typeface="Arial" charset="0"/>
        <a:ea typeface="ヒラギノ角ゴ Pro W3" charset="-128"/>
        <a:cs typeface="ヒラギノ角ゴ Pro W3" charset="-128"/>
      </a:defRPr>
    </a:lvl8pPr>
    <a:lvl9pPr marL="3657600" algn="l" defTabSz="457200" rtl="0" eaLnBrk="1" latinLnBrk="0" hangingPunct="1">
      <a:defRPr kern="1200">
        <a:solidFill>
          <a:schemeClr val="tx1"/>
        </a:solidFill>
        <a:latin typeface="Arial" charset="0"/>
        <a:ea typeface="ヒラギノ角ゴ Pro W3" charset="-128"/>
        <a:cs typeface="ヒラギノ角ゴ Pro W3"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D241D0"/>
    <a:srgbClr val="019DDC"/>
    <a:srgbClr val="00AFDE"/>
    <a:srgbClr val="081532"/>
    <a:srgbClr val="F6F2E4"/>
    <a:srgbClr val="264488"/>
    <a:srgbClr val="2F5A95"/>
    <a:srgbClr val="159DDB"/>
    <a:srgbClr val="009900"/>
    <a:srgbClr val="DDDDDD"/>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1563" autoAdjust="0"/>
  </p:normalViewPr>
  <p:slideViewPr>
    <p:cSldViewPr snapToGrid="0">
      <p:cViewPr>
        <p:scale>
          <a:sx n="75" d="100"/>
          <a:sy n="75" d="100"/>
        </p:scale>
        <p:origin x="-1304" y="-392"/>
      </p:cViewPr>
      <p:guideLst>
        <p:guide orient="horz" pos="15"/>
        <p:guide pos="5639"/>
        <p:guide pos="49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5" d="100"/>
        <a:sy n="85" d="100"/>
      </p:scale>
      <p:origin x="0" y="3704"/>
    </p:cViewPr>
  </p:sorterViewPr>
  <p:notesViewPr>
    <p:cSldViewPr snapToGrid="0">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tags" Target="tags/tag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73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07315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07315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07315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0BE9A135-B481-E74D-A119-14CC5D42A17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607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07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07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607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A549D7A-3B17-C740-8D77-5A07DFC73DE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ヒラギノ角ゴ Pro W3" pitchFamily="-112" charset="-128"/>
        <a:cs typeface="ヒラギノ角ゴ Pro W3" pitchFamily="-112" charset="-128"/>
      </a:defRPr>
    </a:lvl3pPr>
    <a:lvl4pPr marL="1371600" algn="l" rtl="0" eaLnBrk="0" fontAlgn="base" hangingPunct="0">
      <a:spcBef>
        <a:spcPct val="30000"/>
      </a:spcBef>
      <a:spcAft>
        <a:spcPct val="0"/>
      </a:spcAft>
      <a:defRPr sz="1200" kern="1200">
        <a:solidFill>
          <a:schemeClr val="tx1"/>
        </a:solidFill>
        <a:latin typeface="Arial" pitchFamily="-112" charset="0"/>
        <a:ea typeface="ヒラギノ角ゴ Pro W3"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ヒラギノ角ゴ Pro W3"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29A9FF3E-A16A-DB47-8A00-BBCD0CF2D68B}" type="slidenum">
              <a:rPr lang="en-US"/>
              <a:pPr/>
              <a:t>1</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r>
              <a:rPr lang="en-US" dirty="0" smtClean="0">
                <a:latin typeface="Arial" charset="0"/>
                <a:ea typeface="ＭＳ Ｐゴシック" charset="0"/>
                <a:cs typeface="ＭＳ Ｐゴシック" charset="0"/>
              </a:rPr>
              <a:t>Thanks so much for having us</a:t>
            </a:r>
            <a:r>
              <a:rPr lang="en-US" baseline="0" dirty="0" smtClean="0">
                <a:latin typeface="Arial" charset="0"/>
                <a:ea typeface="ＭＳ Ｐゴシック" charset="0"/>
                <a:cs typeface="ＭＳ Ｐゴシック" charset="0"/>
              </a:rPr>
              <a:t> to London.  Great London-based team, great customers</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most popular activities of mobile Internet users, according to IDC (December 2009) are:</a:t>
            </a:r>
          </a:p>
          <a:p>
            <a:r>
              <a:rPr lang="en-US" dirty="0" smtClean="0"/>
              <a:t>* Using search engines, reading news and sports information, downloading music and videos, and sending/receiving email and instant messages. Over the next four years, IDC predicts the fastest growing activities will be purchasing, social networking and blogging.</a:t>
            </a:r>
          </a:p>
          <a:p>
            <a:r>
              <a:rPr lang="en-US" dirty="0" smtClean="0"/>
              <a:t>* Accessing online business applications and corporate email systems will also grow rapidly.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4A549D7A-3B17-C740-8D77-5A07DFC73DEC}"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from a study performed by Morgan Stanley just</a:t>
            </a:r>
            <a:r>
              <a:rPr lang="en-US" baseline="0" dirty="0" smtClean="0"/>
              <a:t> before last Christmas.  At our worldwide management offsite, our CEO marc </a:t>
            </a:r>
            <a:r>
              <a:rPr lang="en-US" baseline="0" dirty="0" err="1" smtClean="0"/>
              <a:t>benioff</a:t>
            </a:r>
            <a:r>
              <a:rPr lang="en-US" baseline="0" dirty="0" smtClean="0"/>
              <a:t> gave every person a copy.  I now know why he did it.</a:t>
            </a:r>
          </a:p>
          <a:p>
            <a:endParaRPr lang="en-US" baseline="0" dirty="0" smtClean="0"/>
          </a:p>
          <a:p>
            <a:r>
              <a:rPr lang="en-US" dirty="0" smtClean="0"/>
              <a:t>It took AOL more than a decade to reach 30 million subscribers.  NTT </a:t>
            </a:r>
            <a:r>
              <a:rPr lang="en-US" dirty="0" err="1" smtClean="0"/>
              <a:t>docomo</a:t>
            </a:r>
            <a:r>
              <a:rPr lang="en-US" dirty="0" smtClean="0"/>
              <a:t> I-mode did it in just over 2 years.</a:t>
            </a:r>
          </a:p>
          <a:p>
            <a:endParaRPr lang="en-US" dirty="0" smtClean="0"/>
          </a:p>
          <a:p>
            <a:r>
              <a:rPr lang="en-US" dirty="0" smtClean="0"/>
              <a:t>One of the keys to this huge growth is social networking </a:t>
            </a:r>
            <a:endParaRPr lang="en-US" dirty="0"/>
          </a:p>
        </p:txBody>
      </p:sp>
      <p:sp>
        <p:nvSpPr>
          <p:cNvPr id="4" name="Slide Number Placeholder 3"/>
          <p:cNvSpPr>
            <a:spLocks noGrp="1"/>
          </p:cNvSpPr>
          <p:nvPr>
            <p:ph type="sldNum" sz="quarter" idx="10"/>
          </p:nvPr>
        </p:nvSpPr>
        <p:spPr/>
        <p:txBody>
          <a:bodyPr/>
          <a:lstStyle/>
          <a:p>
            <a:pPr>
              <a:defRPr/>
            </a:pPr>
            <a:fld id="{4A549D7A-3B17-C740-8D77-5A07DFC73DEC}"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pPr eaLnBrk="1" hangingPunct="1"/>
            <a:endParaRPr lang="en-US" smtClean="0">
              <a:latin typeface="Arial" charset="0"/>
              <a:ea typeface="ＭＳ Ｐゴシック" charset="0"/>
              <a:cs typeface="ＭＳ Ｐゴシック" charset="0"/>
            </a:endParaRPr>
          </a:p>
        </p:txBody>
      </p:sp>
      <p:sp>
        <p:nvSpPr>
          <p:cNvPr id="43012" name="Slide Number Placeholder 3"/>
          <p:cNvSpPr>
            <a:spLocks noGrp="1"/>
          </p:cNvSpPr>
          <p:nvPr>
            <p:ph type="sldNum" sz="quarter" idx="4294967295"/>
          </p:nvPr>
        </p:nvSpPr>
        <p:spPr bwMode="auto">
          <a:xfrm>
            <a:off x="3884613" y="8685213"/>
            <a:ext cx="2971800" cy="457200"/>
          </a:xfrm>
          <a:prstGeom prst="rect">
            <a:avLst/>
          </a:prstGeom>
          <a:noFill/>
          <a:ln>
            <a:miter lim="800000"/>
            <a:headEnd/>
            <a:tailEnd/>
          </a:ln>
        </p:spPr>
        <p:txBody>
          <a:bodyPr>
            <a:prstTxWarp prst="textNoShape">
              <a:avLst/>
            </a:prstTxWarp>
          </a:bodyPr>
          <a:lstStyle/>
          <a:p>
            <a:fld id="{AA894B24-C1DD-024C-9A2B-DCE7163B75CD}" type="slidenum">
              <a:rPr lang="en-US"/>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latin typeface="Arial" charset="0"/>
                <a:ea typeface="ＭＳ Ｐゴシック" charset="0"/>
                <a:cs typeface="ＭＳ Ｐゴシック" charset="0"/>
              </a:rPr>
              <a:t>We’ve brought the</a:t>
            </a:r>
            <a:r>
              <a:rPr lang="en-US" baseline="0" dirty="0" smtClean="0">
                <a:latin typeface="Arial" charset="0"/>
                <a:ea typeface="ＭＳ Ｐゴシック" charset="0"/>
                <a:cs typeface="ＭＳ Ｐゴシック" charset="0"/>
              </a:rPr>
              <a:t> best of the consumer Web to the Enterprise</a:t>
            </a:r>
            <a:endParaRPr lang="en-US" dirty="0">
              <a:latin typeface="Arial" charset="0"/>
              <a:ea typeface="ＭＳ Ｐゴシック" charset="0"/>
              <a:cs typeface="ＭＳ Ｐゴシック" charset="0"/>
            </a:endParaRPr>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9B18E60-4E3F-2745-8810-973E55BE0562}" type="slidenum">
              <a:rPr lang="en-US">
                <a:latin typeface="Calibri" pitchFamily="34" charset="0"/>
                <a:ea typeface="ＭＳ Ｐゴシック" charset="0"/>
                <a:cs typeface="ＭＳ Ｐゴシック" charset="0"/>
                <a:sym typeface="Arial" charset="0"/>
              </a:rPr>
              <a:pPr/>
              <a:t>16</a:t>
            </a:fld>
            <a:endParaRPr lang="en-US">
              <a:latin typeface="Calibri" pitchFamily="34" charset="0"/>
              <a:ea typeface="ＭＳ Ｐゴシック" charset="0"/>
              <a:cs typeface="ＭＳ Ｐゴシック"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a:ln/>
        </p:spPr>
      </p:sp>
      <p:sp>
        <p:nvSpPr>
          <p:cNvPr id="16387" name="Notes Placeholder 2"/>
          <p:cNvSpPr>
            <a:spLocks noGrp="1"/>
          </p:cNvSpPr>
          <p:nvPr>
            <p:ph type="body" idx="1"/>
          </p:nvPr>
        </p:nvSpPr>
        <p:spPr>
          <a:noFill/>
          <a:ln/>
        </p:spPr>
        <p:txBody>
          <a:bodyPr/>
          <a:lstStyle/>
          <a:p>
            <a:endParaRPr lang="en-US">
              <a:latin typeface="Arial" charset="0"/>
              <a:ea typeface="ＭＳ Ｐゴシック" charset="0"/>
              <a:cs typeface="ＭＳ Ｐゴシック" charset="0"/>
            </a:endParaRPr>
          </a:p>
        </p:txBody>
      </p:sp>
      <p:sp>
        <p:nvSpPr>
          <p:cNvPr id="16388" name="Slide Number Placeholder 3"/>
          <p:cNvSpPr>
            <a:spLocks noGrp="1"/>
          </p:cNvSpPr>
          <p:nvPr>
            <p:ph type="sldNum" sz="quarter" idx="5"/>
          </p:nvPr>
        </p:nvSpPr>
        <p:spPr>
          <a:noFill/>
        </p:spPr>
        <p:txBody>
          <a:bodyPr/>
          <a:lstStyle/>
          <a:p>
            <a:fld id="{97097072-6BB8-7D44-AE4D-78ADD9D246EC}" type="slidenum">
              <a:rPr lang="en-US" smtClean="0"/>
              <a:pPr/>
              <a:t>18</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ln/>
        </p:spPr>
      </p:sp>
      <p:sp>
        <p:nvSpPr>
          <p:cNvPr id="18435" name="Notes Placeholder 2"/>
          <p:cNvSpPr>
            <a:spLocks noGrp="1"/>
          </p:cNvSpPr>
          <p:nvPr>
            <p:ph type="body" idx="1"/>
          </p:nvPr>
        </p:nvSpPr>
        <p:spPr>
          <a:noFill/>
          <a:ln/>
        </p:spPr>
        <p:txBody>
          <a:bodyPr/>
          <a:lstStyle/>
          <a:p>
            <a:endParaRPr lang="en-US">
              <a:latin typeface="Arial" charset="0"/>
              <a:ea typeface="ＭＳ Ｐゴシック" charset="0"/>
              <a:cs typeface="ＭＳ Ｐゴシック" charset="0"/>
            </a:endParaRPr>
          </a:p>
        </p:txBody>
      </p:sp>
      <p:sp>
        <p:nvSpPr>
          <p:cNvPr id="18436" name="Slide Number Placeholder 3"/>
          <p:cNvSpPr>
            <a:spLocks noGrp="1"/>
          </p:cNvSpPr>
          <p:nvPr>
            <p:ph type="sldNum" sz="quarter" idx="5"/>
          </p:nvPr>
        </p:nvSpPr>
        <p:spPr>
          <a:noFill/>
        </p:spPr>
        <p:txBody>
          <a:bodyPr/>
          <a:lstStyle/>
          <a:p>
            <a:fld id="{0E0FD865-A367-F84C-881B-DF78649226B4}" type="slidenum">
              <a:rPr lang="en-US" smtClean="0">
                <a:ea typeface="ヒラギノ角ゴ ProN W3" charset="-128"/>
                <a:cs typeface="ヒラギノ角ゴ ProN W3" charset="-128"/>
                <a:sym typeface="Arial" charset="0"/>
              </a:rPr>
              <a:pPr/>
              <a:t>19</a:t>
            </a:fld>
            <a:endParaRPr lang="en-US" smtClean="0">
              <a:ea typeface="ヒラギノ角ゴ ProN W3" charset="-128"/>
              <a:cs typeface="ヒラギノ角ゴ ProN W3" charset="-128"/>
              <a:sym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endParaRPr lang="en-US">
              <a:latin typeface="Arial" charset="0"/>
              <a:ea typeface="ＭＳ Ｐゴシック" charset="0"/>
              <a:cs typeface="ＭＳ Ｐゴシック" charset="0"/>
            </a:endParaRPr>
          </a:p>
        </p:txBody>
      </p:sp>
      <p:sp>
        <p:nvSpPr>
          <p:cNvPr id="20484" name="Slide Number Placeholder 3"/>
          <p:cNvSpPr>
            <a:spLocks noGrp="1"/>
          </p:cNvSpPr>
          <p:nvPr>
            <p:ph type="sldNum" sz="quarter" idx="5"/>
          </p:nvPr>
        </p:nvSpPr>
        <p:spPr>
          <a:noFill/>
        </p:spPr>
        <p:txBody>
          <a:bodyPr/>
          <a:lstStyle/>
          <a:p>
            <a:fld id="{892E718D-379F-044B-80DF-FF7B3C842018}" type="slidenum">
              <a:rPr lang="en-US" smtClean="0">
                <a:ea typeface="ヒラギノ角ゴ ProN W3" charset="-128"/>
                <a:cs typeface="ヒラギノ角ゴ ProN W3" charset="-128"/>
                <a:sym typeface="Arial" charset="0"/>
              </a:rPr>
              <a:pPr/>
              <a:t>20</a:t>
            </a:fld>
            <a:endParaRPr lang="en-US" smtClean="0">
              <a:ea typeface="ヒラギノ角ゴ ProN W3" charset="-128"/>
              <a:cs typeface="ヒラギノ角ゴ ProN W3" charset="-128"/>
              <a:sym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a:ln/>
        </p:spPr>
      </p:sp>
      <p:sp>
        <p:nvSpPr>
          <p:cNvPr id="22531" name="Notes Placeholder 2"/>
          <p:cNvSpPr>
            <a:spLocks noGrp="1"/>
          </p:cNvSpPr>
          <p:nvPr>
            <p:ph type="body" idx="1"/>
          </p:nvPr>
        </p:nvSpPr>
        <p:spPr>
          <a:noFill/>
          <a:ln/>
        </p:spPr>
        <p:txBody>
          <a:bodyPr/>
          <a:lstStyle/>
          <a:p>
            <a:endParaRPr lang="en-US">
              <a:latin typeface="Arial" charset="0"/>
              <a:ea typeface="ＭＳ Ｐゴシック" charset="0"/>
              <a:cs typeface="ＭＳ Ｐゴシック" charset="0"/>
            </a:endParaRPr>
          </a:p>
        </p:txBody>
      </p:sp>
      <p:sp>
        <p:nvSpPr>
          <p:cNvPr id="22532" name="Slide Number Placeholder 3"/>
          <p:cNvSpPr>
            <a:spLocks noGrp="1"/>
          </p:cNvSpPr>
          <p:nvPr>
            <p:ph type="sldNum" sz="quarter" idx="5"/>
          </p:nvPr>
        </p:nvSpPr>
        <p:spPr>
          <a:noFill/>
        </p:spPr>
        <p:txBody>
          <a:bodyPr/>
          <a:lstStyle/>
          <a:p>
            <a:fld id="{CAC37EE3-50CA-7745-A69C-15227D603F70}" type="slidenum">
              <a:rPr lang="en-US" smtClean="0">
                <a:ea typeface="ヒラギノ角ゴ ProN W3" charset="-128"/>
                <a:cs typeface="ヒラギノ角ゴ ProN W3" charset="-128"/>
                <a:sym typeface="Arial" charset="0"/>
              </a:rPr>
              <a:pPr/>
              <a:t>21</a:t>
            </a:fld>
            <a:endParaRPr lang="en-US" smtClean="0">
              <a:ea typeface="ヒラギノ角ゴ ProN W3" charset="-128"/>
              <a:cs typeface="ヒラギノ角ゴ ProN W3" charset="-128"/>
              <a:sym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a:ln/>
        </p:spPr>
      </p:sp>
      <p:sp>
        <p:nvSpPr>
          <p:cNvPr id="26627" name="Notes Placeholder 2"/>
          <p:cNvSpPr>
            <a:spLocks noGrp="1"/>
          </p:cNvSpPr>
          <p:nvPr>
            <p:ph type="body" idx="1"/>
          </p:nvPr>
        </p:nvSpPr>
        <p:spPr>
          <a:noFill/>
          <a:ln/>
        </p:spPr>
        <p:txBody>
          <a:bodyPr/>
          <a:lstStyle/>
          <a:p>
            <a:r>
              <a:rPr lang="en-US" smtClean="0">
                <a:latin typeface="Arial" charset="0"/>
                <a:ea typeface="ＭＳ Ｐゴシック" charset="0"/>
                <a:cs typeface="ＭＳ Ｐゴシック" charset="0"/>
              </a:rPr>
              <a:t>Salesforce.com offers two great options for mobile users.</a:t>
            </a:r>
          </a:p>
          <a:p>
            <a:endParaRPr lang="en-US" smtClean="0">
              <a:latin typeface="Arial" charset="0"/>
              <a:ea typeface="ＭＳ Ｐゴシック" charset="0"/>
              <a:cs typeface="ＭＳ Ｐゴシック" charset="0"/>
            </a:endParaRPr>
          </a:p>
          <a:p>
            <a:r>
              <a:rPr lang="en-US" smtClean="0">
                <a:latin typeface="Arial" charset="0"/>
                <a:ea typeface="ＭＳ Ｐゴシック" charset="0"/>
                <a:cs typeface="ＭＳ Ｐゴシック" charset="0"/>
              </a:rPr>
              <a:t>The first option is Mobile Lite, which is free for all editions of Salesforce starting with Contact Manager Edition.  Mobile Lite offers full read/write access to standard Salesforce objects – things like leads, contacts, and opportunities.</a:t>
            </a:r>
          </a:p>
          <a:p>
            <a:endParaRPr lang="en-US" smtClean="0">
              <a:latin typeface="Arial" charset="0"/>
              <a:ea typeface="ＭＳ Ｐゴシック" charset="0"/>
              <a:cs typeface="ＭＳ Ｐゴシック" charset="0"/>
            </a:endParaRPr>
          </a:p>
          <a:p>
            <a:r>
              <a:rPr lang="en-US" smtClean="0">
                <a:latin typeface="Arial" charset="0"/>
                <a:ea typeface="ＭＳ Ｐゴシック" charset="0"/>
                <a:cs typeface="ＭＳ Ｐゴシック" charset="0"/>
              </a:rPr>
              <a:t>Mobile Lite is a great way to get started with the mobile product.</a:t>
            </a:r>
          </a:p>
          <a:p>
            <a:endParaRPr lang="en-US" smtClean="0">
              <a:latin typeface="Arial" charset="0"/>
              <a:ea typeface="ＭＳ Ｐゴシック" charset="0"/>
              <a:cs typeface="ＭＳ Ｐゴシック" charset="0"/>
            </a:endParaRPr>
          </a:p>
          <a:p>
            <a:r>
              <a:rPr lang="en-US" smtClean="0">
                <a:latin typeface="Arial" charset="0"/>
                <a:ea typeface="ＭＳ Ｐゴシック" charset="0"/>
                <a:cs typeface="ＭＳ Ｐゴシック" charset="0"/>
              </a:rPr>
              <a:t>The second available option is the full version of mobile.  This robust, highly configurable application offers users the most advanced and productive mobile experience.</a:t>
            </a:r>
          </a:p>
          <a:p>
            <a:endParaRPr lang="en-US" smtClean="0">
              <a:latin typeface="Arial" charset="0"/>
              <a:ea typeface="ＭＳ Ｐゴシック" charset="0"/>
              <a:cs typeface="ＭＳ Ｐゴシック" charset="0"/>
            </a:endParaRPr>
          </a:p>
          <a:p>
            <a:r>
              <a:rPr lang="en-US" smtClean="0">
                <a:latin typeface="Arial" charset="0"/>
                <a:ea typeface="ＭＳ Ｐゴシック" charset="0"/>
                <a:cs typeface="ＭＳ Ｐゴシック" charset="0"/>
              </a:rPr>
              <a:t>With the full version, users enjoy mobile access to Content, custom applications, 3</a:t>
            </a:r>
            <a:r>
              <a:rPr lang="en-US" baseline="30000" smtClean="0">
                <a:latin typeface="Arial" charset="0"/>
                <a:ea typeface="ＭＳ Ｐゴシック" charset="0"/>
                <a:cs typeface="ＭＳ Ｐゴシック" charset="0"/>
              </a:rPr>
              <a:t>rd</a:t>
            </a:r>
            <a:r>
              <a:rPr lang="en-US" smtClean="0">
                <a:latin typeface="Arial" charset="0"/>
                <a:ea typeface="ＭＳ Ｐゴシック" charset="0"/>
                <a:cs typeface="ＭＳ Ｐゴシック" charset="0"/>
              </a:rPr>
              <a:t> party apps like those from AppExchange, Visualforce pages, and much more.</a:t>
            </a:r>
          </a:p>
          <a:p>
            <a:endParaRPr lang="en-US" smtClean="0">
              <a:latin typeface="Arial" charset="0"/>
              <a:ea typeface="ＭＳ Ｐゴシック" charset="0"/>
              <a:cs typeface="ＭＳ Ｐゴシック" charset="0"/>
            </a:endParaRPr>
          </a:p>
          <a:p>
            <a:r>
              <a:rPr lang="en-US" smtClean="0">
                <a:latin typeface="Arial" charset="0"/>
                <a:ea typeface="ＭＳ Ｐゴシック" charset="0"/>
                <a:cs typeface="ＭＳ Ｐゴシック" charset="0"/>
              </a:rPr>
              <a:t>The full version mobile product is included in the Unlimited Edition subscription package and is also available for a fee as an add-one license for Professional and Enterprise Edition customers.</a:t>
            </a:r>
          </a:p>
        </p:txBody>
      </p:sp>
      <p:sp>
        <p:nvSpPr>
          <p:cNvPr id="26628" name="Slide Number Placeholder 3"/>
          <p:cNvSpPr>
            <a:spLocks noGrp="1"/>
          </p:cNvSpPr>
          <p:nvPr>
            <p:ph type="sldNum" sz="quarter" idx="5"/>
          </p:nvPr>
        </p:nvSpPr>
        <p:spPr>
          <a:noFill/>
        </p:spPr>
        <p:txBody>
          <a:bodyPr/>
          <a:lstStyle/>
          <a:p>
            <a:fld id="{8D8CAC49-3DF5-9949-908E-DFFF24107DBF}" type="slidenum">
              <a:rPr lang="en-US" smtClean="0">
                <a:ea typeface="ＭＳ Ｐゴシック" charset="0"/>
                <a:cs typeface="ＭＳ Ｐゴシック" charset="0"/>
              </a:rPr>
              <a:pPr/>
              <a:t>22</a:t>
            </a:fld>
            <a:endParaRPr lang="en-US" smtClean="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pPr eaLnBrk="1" hangingPunct="1">
              <a:spcBef>
                <a:spcPct val="0"/>
              </a:spcBef>
            </a:pPr>
            <a:endParaRPr lang="en-US">
              <a:latin typeface="Arial" charset="0"/>
              <a:ea typeface="ＭＳ Ｐゴシック" charset="0"/>
              <a:cs typeface="ＭＳ Ｐゴシック" charset="0"/>
            </a:endParaRPr>
          </a:p>
        </p:txBody>
      </p:sp>
      <p:sp>
        <p:nvSpPr>
          <p:cNvPr id="45060" name="Slide Number Placeholder 3"/>
          <p:cNvSpPr>
            <a:spLocks noGrp="1"/>
          </p:cNvSpPr>
          <p:nvPr>
            <p:ph type="sldNum" sz="quarter" idx="5"/>
          </p:nvPr>
        </p:nvSpPr>
        <p:spPr>
          <a:noFill/>
        </p:spPr>
        <p:txBody>
          <a:bodyPr/>
          <a:lstStyle/>
          <a:p>
            <a:fld id="{E57AAFD9-ECB9-7949-BB5C-71769D0F50F6}" type="slidenum">
              <a:rPr lang="en-US">
                <a:latin typeface="Calibri" pitchFamily="34" charset="0"/>
                <a:ea typeface="ＭＳ Ｐゴシック" charset="0"/>
                <a:cs typeface="ＭＳ Ｐゴシック" charset="0"/>
                <a:sym typeface="Arial" charset="0"/>
              </a:rPr>
              <a:pPr/>
              <a:t>23</a:t>
            </a:fld>
            <a:endParaRPr lang="en-US">
              <a:latin typeface="Calibri" pitchFamily="34" charset="0"/>
              <a:ea typeface="ＭＳ Ｐゴシック" charset="0"/>
              <a:cs typeface="ＭＳ Ｐゴシック" charset="0"/>
              <a:sym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A20AB4F9-B236-3246-BADB-0E0B792B7F30}" type="slidenum">
              <a:rPr lang="en-US"/>
              <a:pPr/>
              <a:t>2</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r>
              <a:rPr lang="en-US">
                <a:latin typeface="Arial" charset="0"/>
                <a:ea typeface="ＭＳ Ｐゴシック" charset="0"/>
                <a:cs typeface="ＭＳ Ｐゴシック" charset="0"/>
              </a:rPr>
              <a:t>Make your purchasing decisions on currently available products only.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0F90883F-76C3-524A-999D-BD94B0DAADA8}" type="slidenum">
              <a:rPr lang="en-US"/>
              <a:pPr/>
              <a:t>3</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dirty="0" smtClean="0">
                <a:latin typeface="Arial" charset="0"/>
                <a:ea typeface="ＭＳ Ｐゴシック" charset="0"/>
                <a:cs typeface="ＭＳ Ｐゴシック" charset="0"/>
              </a:rPr>
              <a:t>Bing and Werner</a:t>
            </a:r>
            <a:endParaRPr lang="en-US" dirty="0">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Shibuya Crossing</a:t>
            </a:r>
            <a:r>
              <a:rPr lang="en-US" baseline="0" dirty="0" smtClean="0"/>
              <a:t> is outside the Shibuya train station in the financial district of Tokyo.  It is said to have the densest mobile traffic in the world.  It was here, one day in early 2000, that Howard </a:t>
            </a:r>
            <a:r>
              <a:rPr lang="en-US" baseline="0" dirty="0" err="1" smtClean="0"/>
              <a:t>Reinghold</a:t>
            </a:r>
            <a:r>
              <a:rPr lang="en-US" baseline="0" dirty="0" smtClean="0"/>
              <a:t> had what he refers to has his “</a:t>
            </a:r>
            <a:r>
              <a:rPr lang="en-US" baseline="0" dirty="0" err="1" smtClean="0"/>
              <a:t>shibuya</a:t>
            </a:r>
            <a:r>
              <a:rPr lang="en-US" baseline="0" dirty="0" smtClean="0"/>
              <a:t> epiphany”, which inspired him to write the book smart mobs which was published in 2003.</a:t>
            </a:r>
            <a:endParaRPr lang="en-US" dirty="0"/>
          </a:p>
        </p:txBody>
      </p:sp>
      <p:sp>
        <p:nvSpPr>
          <p:cNvPr id="4" name="Slide Number Placeholder 3"/>
          <p:cNvSpPr>
            <a:spLocks noGrp="1"/>
          </p:cNvSpPr>
          <p:nvPr>
            <p:ph type="sldNum" sz="quarter" idx="10"/>
          </p:nvPr>
        </p:nvSpPr>
        <p:spPr/>
        <p:txBody>
          <a:bodyPr/>
          <a:lstStyle/>
          <a:p>
            <a:pPr>
              <a:defRPr/>
            </a:pPr>
            <a:fld id="{4A549D7A-3B17-C740-8D77-5A07DFC73DEC}"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ea typeface="ＭＳ Ｐゴシック" charset="0"/>
                <a:cs typeface="ＭＳ Ｐゴシック" charset="0"/>
              </a:rPr>
              <a:t>His “epiphany” was that a phone was not</a:t>
            </a:r>
            <a:r>
              <a:rPr lang="en-US" baseline="0" dirty="0" smtClean="0">
                <a:ea typeface="ＭＳ Ｐゴシック" charset="0"/>
                <a:cs typeface="ＭＳ Ｐゴシック" charset="0"/>
              </a:rPr>
              <a:t> just a phone anymore.  People were not talking on their phones, but texting, typing, and reading.  One of the things he talked about in his book was NTT </a:t>
            </a:r>
            <a:r>
              <a:rPr lang="en-US" baseline="0" dirty="0" err="1" smtClean="0">
                <a:ea typeface="ＭＳ Ｐゴシック" charset="0"/>
                <a:cs typeface="ＭＳ Ｐゴシック" charset="0"/>
              </a:rPr>
              <a:t>Docomo</a:t>
            </a:r>
            <a:r>
              <a:rPr lang="en-US" baseline="0" dirty="0" smtClean="0">
                <a:ea typeface="ＭＳ Ｐゴシック" charset="0"/>
                <a:cs typeface="ＭＳ Ｐゴシック" charset="0"/>
              </a:rPr>
              <a:t> and </a:t>
            </a:r>
            <a:r>
              <a:rPr lang="en-US" baseline="0" dirty="0" err="1" smtClean="0">
                <a:ea typeface="ＭＳ Ｐゴシック" charset="0"/>
                <a:cs typeface="ＭＳ Ｐゴシック" charset="0"/>
              </a:rPr>
              <a:t>i</a:t>
            </a:r>
            <a:r>
              <a:rPr lang="en-US" baseline="0" dirty="0" smtClean="0">
                <a:ea typeface="ＭＳ Ｐゴシック" charset="0"/>
                <a:cs typeface="ＭＳ Ｐゴシック" charset="0"/>
              </a:rPr>
              <a:t>-mode.  This division’s goal was to start acting less like a traditional </a:t>
            </a:r>
            <a:r>
              <a:rPr lang="en-US" baseline="0" dirty="0" err="1" smtClean="0">
                <a:ea typeface="ＭＳ Ｐゴシック" charset="0"/>
                <a:cs typeface="ＭＳ Ｐゴシック" charset="0"/>
              </a:rPr>
              <a:t>telco</a:t>
            </a:r>
            <a:r>
              <a:rPr lang="en-US" baseline="0" dirty="0" smtClean="0">
                <a:ea typeface="ＭＳ Ｐゴシック" charset="0"/>
                <a:cs typeface="ＭＳ Ｐゴシック" charset="0"/>
              </a:rPr>
              <a:t>, and begin operating more like a web company.</a:t>
            </a:r>
            <a:endParaRPr lang="en-US" dirty="0" smtClean="0">
              <a:ea typeface="ＭＳ Ｐゴシック" charset="0"/>
              <a:cs typeface="ＭＳ Ｐゴシック" charset="0"/>
            </a:endParaRPr>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BEED9D-2630-FD46-B4A4-8002E625CC88}" type="slidenum">
              <a:rPr lang="en-US" smtClean="0">
                <a:latin typeface="Arial" charset="0"/>
                <a:ea typeface="ヒラギノ角ゴ ProN W3" charset="-128"/>
                <a:cs typeface="ヒラギノ角ゴ ProN W3" charset="-128"/>
                <a:sym typeface="Arial" charset="0"/>
              </a:rPr>
              <a:pPr/>
              <a:t>5</a:t>
            </a:fld>
            <a:endParaRPr lang="en-US" smtClean="0">
              <a:latin typeface="Arial" charset="0"/>
              <a:ea typeface="ヒラギノ角ゴ ProN W3" charset="-128"/>
              <a:cs typeface="ヒラギノ角ゴ ProN W3" charset="-128"/>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ea typeface="ＭＳ Ｐゴシック" charset="0"/>
                <a:cs typeface="ＭＳ Ｐゴシック" charset="0"/>
              </a:rPr>
              <a:t>Not only are the content and applications that are different today, but </a:t>
            </a:r>
            <a:r>
              <a:rPr lang="en-US" b="1" smtClean="0">
                <a:ea typeface="ＭＳ Ｐゴシック" charset="0"/>
                <a:cs typeface="ＭＳ Ｐゴシック" charset="0"/>
              </a:rPr>
              <a:t>how </a:t>
            </a:r>
            <a:r>
              <a:rPr lang="en-US" smtClean="0">
                <a:ea typeface="ＭＳ Ｐゴシック" charset="0"/>
                <a:cs typeface="ＭＳ Ｐゴシック" charset="0"/>
              </a:rPr>
              <a:t>people access these applications is also different. </a:t>
            </a:r>
          </a:p>
          <a:p>
            <a:pPr eaLnBrk="1" hangingPunct="1">
              <a:spcBef>
                <a:spcPct val="0"/>
              </a:spcBef>
            </a:pPr>
            <a:endParaRPr lang="en-US" smtClean="0">
              <a:ea typeface="ＭＳ Ｐゴシック" charset="0"/>
              <a:cs typeface="ＭＳ Ｐゴシック" charset="0"/>
            </a:endParaRPr>
          </a:p>
          <a:p>
            <a:pPr eaLnBrk="1" hangingPunct="1">
              <a:spcBef>
                <a:spcPct val="0"/>
              </a:spcBef>
            </a:pPr>
            <a:r>
              <a:rPr lang="en-US" smtClean="0">
                <a:ea typeface="ＭＳ Ｐゴシック" charset="0"/>
                <a:cs typeface="ＭＳ Ｐゴシック" charset="0"/>
              </a:rPr>
              <a:t>Instead of accessing these social networking apps from their desktop, people are  using smartphones like the iphones, blackberry and a host of new devices like the ipad to access the internet.  </a:t>
            </a:r>
          </a:p>
          <a:p>
            <a:pPr eaLnBrk="1" hangingPunct="1">
              <a:spcBef>
                <a:spcPct val="0"/>
              </a:spcBef>
            </a:pPr>
            <a:endParaRPr lang="en-US" smtClean="0">
              <a:ea typeface="ＭＳ Ｐゴシック" charset="0"/>
              <a:cs typeface="ＭＳ Ｐゴシック" charset="0"/>
            </a:endParaRPr>
          </a:p>
          <a:p>
            <a:pPr eaLnBrk="1" hangingPunct="1">
              <a:spcBef>
                <a:spcPct val="0"/>
              </a:spcBef>
            </a:pPr>
            <a:endParaRPr lang="en-US" smtClean="0">
              <a:ea typeface="ＭＳ Ｐゴシック" charset="0"/>
              <a:cs typeface="ＭＳ Ｐゴシック" charset="0"/>
            </a:endParaRPr>
          </a:p>
          <a:p>
            <a:pPr eaLnBrk="1" hangingPunct="1">
              <a:spcBef>
                <a:spcPct val="0"/>
              </a:spcBef>
            </a:pPr>
            <a:r>
              <a:rPr lang="en-US" smtClean="0">
                <a:ea typeface="ＭＳ Ｐゴシック" charset="0"/>
                <a:cs typeface="ＭＳ Ｐゴシック" charset="0"/>
              </a:rPr>
              <a:t>These new devices make it faster and easier to access the </a:t>
            </a:r>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BEED9D-2630-FD46-B4A4-8002E625CC88}" type="slidenum">
              <a:rPr lang="en-US" smtClean="0">
                <a:latin typeface="Arial" charset="0"/>
                <a:ea typeface="ヒラギノ角ゴ ProN W3" charset="-128"/>
                <a:cs typeface="ヒラギノ角ゴ ProN W3" charset="-128"/>
                <a:sym typeface="Arial" charset="0"/>
              </a:rPr>
              <a:pPr/>
              <a:t>6</a:t>
            </a:fld>
            <a:endParaRPr lang="en-US" smtClean="0">
              <a:latin typeface="Arial" charset="0"/>
              <a:ea typeface="ヒラギノ角ゴ ProN W3" charset="-128"/>
              <a:cs typeface="ヒラギノ角ゴ ProN W3" charset="-128"/>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http://techcrunch.com/2010/07/06/freelancer-geolocation-html5-jobs/</a:t>
            </a:r>
            <a:endParaRPr lang="en-US" dirty="0"/>
          </a:p>
        </p:txBody>
      </p:sp>
      <p:sp>
        <p:nvSpPr>
          <p:cNvPr id="4" name="Slide Number Placeholder 3"/>
          <p:cNvSpPr>
            <a:spLocks noGrp="1"/>
          </p:cNvSpPr>
          <p:nvPr>
            <p:ph type="sldNum" sz="quarter" idx="10"/>
          </p:nvPr>
        </p:nvSpPr>
        <p:spPr/>
        <p:txBody>
          <a:bodyPr/>
          <a:lstStyle/>
          <a:p>
            <a:pPr>
              <a:defRPr/>
            </a:pPr>
            <a:fld id="{4A549D7A-3B17-C740-8D77-5A07DFC73DEC}"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http://techcrunch.com/2010/07/06/freelancer-geolocation-html5-jobs/</a:t>
            </a:r>
            <a:endParaRPr lang="en-US" dirty="0"/>
          </a:p>
        </p:txBody>
      </p:sp>
      <p:sp>
        <p:nvSpPr>
          <p:cNvPr id="4" name="Slide Number Placeholder 3"/>
          <p:cNvSpPr>
            <a:spLocks noGrp="1"/>
          </p:cNvSpPr>
          <p:nvPr>
            <p:ph type="sldNum" sz="quarter" idx="10"/>
          </p:nvPr>
        </p:nvSpPr>
        <p:spPr/>
        <p:txBody>
          <a:bodyPr/>
          <a:lstStyle/>
          <a:p>
            <a:pPr>
              <a:defRPr/>
            </a:pPr>
            <a:fld id="{4A549D7A-3B17-C740-8D77-5A07DFC73DEC}"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A549D7A-3B17-C740-8D77-5A07DFC73DEC}"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4" name="Rectangle 18"/>
          <p:cNvSpPr>
            <a:spLocks noChangeArrowheads="1"/>
          </p:cNvSpPr>
          <p:nvPr userDrawn="1"/>
        </p:nvSpPr>
        <p:spPr bwMode="auto">
          <a:xfrm>
            <a:off x="0" y="0"/>
            <a:ext cx="9144000" cy="6858000"/>
          </a:xfrm>
          <a:prstGeom prst="rect">
            <a:avLst/>
          </a:prstGeom>
          <a:solidFill>
            <a:srgbClr val="3C90CE"/>
          </a:solidFill>
          <a:ln w="9525">
            <a:noFill/>
            <a:miter lim="800000"/>
            <a:headEnd/>
            <a:tailEnd/>
          </a:ln>
          <a:effectLst/>
        </p:spPr>
        <p:txBody>
          <a:bodyPr wrap="none" anchor="ctr">
            <a:prstTxWarp prst="textNoShape">
              <a:avLst/>
            </a:prstTxWarp>
          </a:bodyPr>
          <a:lstStyle/>
          <a:p>
            <a:pPr>
              <a:defRPr/>
            </a:pPr>
            <a:endParaRPr lang="en-US"/>
          </a:p>
        </p:txBody>
      </p:sp>
      <p:sp>
        <p:nvSpPr>
          <p:cNvPr id="5" name="Rectangle 4"/>
          <p:cNvSpPr/>
          <p:nvPr userDrawn="1"/>
        </p:nvSpPr>
        <p:spPr>
          <a:xfrm>
            <a:off x="0" y="0"/>
            <a:ext cx="9144000" cy="6858000"/>
          </a:xfrm>
          <a:prstGeom prst="rect">
            <a:avLst/>
          </a:prstGeom>
          <a:gradFill flip="none" rotWithShape="1">
            <a:gsLst>
              <a:gs pos="49000">
                <a:schemeClr val="bg1">
                  <a:alpha val="0"/>
                </a:schemeClr>
              </a:gs>
              <a:gs pos="100000">
                <a:schemeClr val="bg1">
                  <a:alpha val="25000"/>
                </a:scheme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ヒラギノ角ゴ Pro W3" charset="-128"/>
              <a:cs typeface="ヒラギノ角ゴ Pro W3" charset="-128"/>
            </a:endParaRPr>
          </a:p>
        </p:txBody>
      </p:sp>
      <p:pic>
        <p:nvPicPr>
          <p:cNvPr id="6" name="Picture 12" descr="no_shadow.png"/>
          <p:cNvPicPr>
            <a:picLocks noChangeAspect="1"/>
          </p:cNvPicPr>
          <p:nvPr userDrawn="1"/>
        </p:nvPicPr>
        <p:blipFill>
          <a:blip r:embed="rId2"/>
          <a:srcRect/>
          <a:stretch>
            <a:fillRect/>
          </a:stretch>
        </p:blipFill>
        <p:spPr bwMode="auto">
          <a:xfrm>
            <a:off x="588963" y="4167188"/>
            <a:ext cx="2022475" cy="1587500"/>
          </a:xfrm>
          <a:prstGeom prst="rect">
            <a:avLst/>
          </a:prstGeom>
          <a:noFill/>
          <a:ln w="9525">
            <a:noFill/>
            <a:miter lim="800000"/>
            <a:headEnd/>
            <a:tailEnd/>
          </a:ln>
        </p:spPr>
      </p:pic>
      <p:pic>
        <p:nvPicPr>
          <p:cNvPr id="7" name="Picture 12" descr="cloudforce2010_rgb.png"/>
          <p:cNvPicPr>
            <a:picLocks noChangeAspect="1"/>
          </p:cNvPicPr>
          <p:nvPr userDrawn="1"/>
        </p:nvPicPr>
        <p:blipFill>
          <a:blip r:embed="rId3"/>
          <a:srcRect l="10667" t="34232" r="12444" b="36919"/>
          <a:stretch>
            <a:fillRect/>
          </a:stretch>
        </p:blipFill>
        <p:spPr bwMode="auto">
          <a:xfrm>
            <a:off x="4302125" y="4357688"/>
            <a:ext cx="4283075" cy="1039812"/>
          </a:xfrm>
          <a:prstGeom prst="rect">
            <a:avLst/>
          </a:prstGeom>
          <a:noFill/>
          <a:ln w="9525">
            <a:noFill/>
            <a:miter lim="800000"/>
            <a:headEnd/>
            <a:tailEnd/>
          </a:ln>
        </p:spPr>
      </p:pic>
      <p:pic>
        <p:nvPicPr>
          <p:cNvPr id="8" name="Picture 30" descr="Cloud2_rgb"/>
          <p:cNvPicPr>
            <a:picLocks noChangeAspect="1" noChangeArrowheads="1"/>
          </p:cNvPicPr>
          <p:nvPr userDrawn="1"/>
        </p:nvPicPr>
        <p:blipFill>
          <a:blip r:embed="rId4"/>
          <a:srcRect l="45007" t="6485" r="-6854" b="-7104"/>
          <a:stretch>
            <a:fillRect/>
          </a:stretch>
        </p:blipFill>
        <p:spPr bwMode="auto">
          <a:xfrm>
            <a:off x="0" y="0"/>
            <a:ext cx="1000125" cy="1138238"/>
          </a:xfrm>
          <a:prstGeom prst="rect">
            <a:avLst/>
          </a:prstGeom>
          <a:noFill/>
          <a:ln w="9525">
            <a:noFill/>
            <a:miter lim="800000"/>
            <a:headEnd/>
            <a:tailEnd/>
          </a:ln>
        </p:spPr>
      </p:pic>
      <p:sp>
        <p:nvSpPr>
          <p:cNvPr id="999428" name="Rectangle 4"/>
          <p:cNvSpPr>
            <a:spLocks noGrp="1" noChangeArrowheads="1"/>
          </p:cNvSpPr>
          <p:nvPr>
            <p:ph type="ctrTitle"/>
          </p:nvPr>
        </p:nvSpPr>
        <p:spPr>
          <a:xfrm>
            <a:off x="1517650" y="597535"/>
            <a:ext cx="6972300" cy="1100138"/>
          </a:xfrm>
        </p:spPr>
        <p:txBody>
          <a:bodyPr anchor="b"/>
          <a:lstStyle>
            <a:lvl1pPr>
              <a:defRPr sz="3200">
                <a:solidFill>
                  <a:schemeClr val="bg1"/>
                </a:solidFill>
              </a:defRPr>
            </a:lvl1pPr>
          </a:lstStyle>
          <a:p>
            <a:r>
              <a:rPr lang="en-US"/>
              <a:t>Click to edit Master title style</a:t>
            </a:r>
          </a:p>
        </p:txBody>
      </p:sp>
      <p:sp>
        <p:nvSpPr>
          <p:cNvPr id="999429" name="Rectangle 5"/>
          <p:cNvSpPr>
            <a:spLocks noGrp="1" noChangeArrowheads="1"/>
          </p:cNvSpPr>
          <p:nvPr>
            <p:ph type="subTitle" idx="1"/>
          </p:nvPr>
        </p:nvSpPr>
        <p:spPr>
          <a:xfrm>
            <a:off x="1479550" y="1799273"/>
            <a:ext cx="7136130" cy="914400"/>
          </a:xfrm>
        </p:spPr>
        <p:txBody>
          <a:bodyPr/>
          <a:lstStyle>
            <a:lvl1pPr marL="0" indent="0">
              <a:lnSpc>
                <a:spcPct val="100000"/>
              </a:lnSpc>
              <a:spcBef>
                <a:spcPct val="0"/>
              </a:spcBef>
              <a:buFont typeface="Wingdings" pitchFamily="-112" charset="2"/>
              <a:buNone/>
              <a:defRPr i="1">
                <a:solidFill>
                  <a:schemeClr val="bg1"/>
                </a:solidFill>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4_Title Only">
    <p:spTree>
      <p:nvGrpSpPr>
        <p:cNvPr id="1" name=""/>
        <p:cNvGrpSpPr/>
        <p:nvPr/>
      </p:nvGrpSpPr>
      <p:grpSpPr>
        <a:xfrm>
          <a:off x="0" y="0"/>
          <a:ext cx="0" cy="0"/>
          <a:chOff x="0" y="0"/>
          <a:chExt cx="0" cy="0"/>
        </a:xfrm>
      </p:grpSpPr>
      <p:sp>
        <p:nvSpPr>
          <p:cNvPr id="3" name="Rectangle 18"/>
          <p:cNvSpPr>
            <a:spLocks noChangeArrowheads="1"/>
          </p:cNvSpPr>
          <p:nvPr userDrawn="1"/>
        </p:nvSpPr>
        <p:spPr bwMode="auto">
          <a:xfrm>
            <a:off x="0" y="0"/>
            <a:ext cx="9144000" cy="6858000"/>
          </a:xfrm>
          <a:prstGeom prst="rect">
            <a:avLst/>
          </a:prstGeom>
          <a:solidFill>
            <a:srgbClr val="3C90CE"/>
          </a:solidFill>
          <a:ln w="9525">
            <a:noFill/>
            <a:miter lim="800000"/>
            <a:headEnd/>
            <a:tailEnd/>
          </a:ln>
          <a:effectLst/>
        </p:spPr>
        <p:txBody>
          <a:bodyPr wrap="none" anchor="ctr">
            <a:prstTxWarp prst="textNoShape">
              <a:avLst/>
            </a:prstTxWarp>
          </a:bodyPr>
          <a:lstStyle/>
          <a:p>
            <a:pPr>
              <a:defRPr/>
            </a:pPr>
            <a:endParaRPr lang="en-US"/>
          </a:p>
        </p:txBody>
      </p:sp>
      <p:pic>
        <p:nvPicPr>
          <p:cNvPr id="4" name="Picture 9" descr="cloud_cmyk.png"/>
          <p:cNvPicPr>
            <a:picLocks noChangeAspect="1"/>
          </p:cNvPicPr>
          <p:nvPr userDrawn="1"/>
        </p:nvPicPr>
        <p:blipFill>
          <a:blip r:embed="rId2"/>
          <a:srcRect l="7555" t="3160" r="1836" b="4472"/>
          <a:stretch>
            <a:fillRect/>
          </a:stretch>
        </p:blipFill>
        <p:spPr bwMode="auto">
          <a:xfrm>
            <a:off x="1639888" y="1214438"/>
            <a:ext cx="5842000" cy="4187825"/>
          </a:xfrm>
          <a:prstGeom prst="rect">
            <a:avLst/>
          </a:prstGeom>
          <a:noFill/>
          <a:ln w="9525">
            <a:noFill/>
            <a:miter lim="800000"/>
            <a:headEnd/>
            <a:tailEnd/>
          </a:ln>
        </p:spPr>
      </p:pic>
      <p:sp>
        <p:nvSpPr>
          <p:cNvPr id="2" name="Title 1"/>
          <p:cNvSpPr>
            <a:spLocks noGrp="1"/>
          </p:cNvSpPr>
          <p:nvPr>
            <p:ph type="title"/>
          </p:nvPr>
        </p:nvSpPr>
        <p:spPr>
          <a:xfrm>
            <a:off x="1648884" y="2618325"/>
            <a:ext cx="5886450" cy="792163"/>
          </a:xfrm>
        </p:spPr>
        <p:txBody>
          <a:bodyPr/>
          <a:lstStyle>
            <a:lvl1pPr algn="ctr">
              <a:defRPr sz="5400">
                <a:solidFill>
                  <a:srgbClr val="4394DC"/>
                </a:solidFill>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1_Title and Content">
    <p:spTree>
      <p:nvGrpSpPr>
        <p:cNvPr id="1" name=""/>
        <p:cNvGrpSpPr/>
        <p:nvPr/>
      </p:nvGrpSpPr>
      <p:grpSpPr>
        <a:xfrm>
          <a:off x="0" y="0"/>
          <a:ext cx="0" cy="0"/>
          <a:chOff x="0" y="0"/>
          <a:chExt cx="0" cy="0"/>
        </a:xfrm>
      </p:grpSpPr>
      <p:sp>
        <p:nvSpPr>
          <p:cNvPr id="3" name="Rectangle 2"/>
          <p:cNvSpPr/>
          <p:nvPr userDrawn="1"/>
        </p:nvSpPr>
        <p:spPr bwMode="auto">
          <a:xfrm>
            <a:off x="7625953" y="5679281"/>
            <a:ext cx="1518047" cy="1178719"/>
          </a:xfrm>
          <a:prstGeom prst="rect">
            <a:avLst/>
          </a:prstGeom>
          <a:solidFill>
            <a:schemeClr val="bg1"/>
          </a:solidFill>
          <a:ln w="9525" cap="flat" cmpd="sng" algn="ctr">
            <a:noFill/>
            <a:prstDash val="solid"/>
            <a:round/>
            <a:headEnd type="none" w="med" len="med"/>
            <a:tailEnd type="none" w="med" len="med"/>
          </a:ln>
          <a:effectLst/>
        </p:spPr>
        <p:txBody>
          <a:bodyPr lIns="64284" tIns="32142" rIns="64284" bIns="32142"/>
          <a:lstStyle/>
          <a:p>
            <a:pPr>
              <a:defRPr/>
            </a:pPr>
            <a:endParaRPr lang="en-US" sz="800" dirty="0">
              <a:latin typeface="Arial" pitchFamily="27" charset="0"/>
              <a:ea typeface="ヒラギノ角ゴ ProN W3" pitchFamily="27" charset="-128"/>
              <a:cs typeface="+mn-cs"/>
              <a:sym typeface="Arial" pitchFamily="27" charset="0"/>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600" y="1296988"/>
            <a:ext cx="8229600" cy="4476750"/>
          </a:xfrm>
          <a:prstGeom prst="rect">
            <a:avLst/>
          </a:prstGeom>
        </p:spPr>
        <p:txBody>
          <a:bodyPr lIns="91435" tIns="45718" rIns="91435" bIns="45718"/>
          <a:lstStyle>
            <a:lvl1pPr>
              <a:lnSpc>
                <a:spcPct val="80000"/>
              </a:lnSpc>
              <a:spcAft>
                <a:spcPts val="1000"/>
              </a:spcAft>
              <a:defRPr baseline="0"/>
            </a:lvl1pPr>
            <a:lvl2pPr>
              <a:lnSpc>
                <a:spcPct val="80000"/>
              </a:lnSpc>
              <a:defRPr/>
            </a:lvl2pPr>
            <a:lvl3pPr>
              <a:lnSpc>
                <a:spcPct val="80000"/>
              </a:lnSpc>
              <a:spcAft>
                <a:spcPts val="800"/>
              </a:spcAft>
              <a:defRPr/>
            </a:lvl3pPr>
            <a:lvl4pPr>
              <a:lnSpc>
                <a:spcPct val="80000"/>
              </a:lnSpc>
              <a:spcAft>
                <a:spcPts val="800"/>
              </a:spcAft>
              <a:defRPr/>
            </a:lvl4pPr>
            <a:lvl5pPr>
              <a:lnSpc>
                <a:spcPct val="80000"/>
              </a:lnSpc>
              <a:spcAft>
                <a:spcPts val="8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3"/>
          <p:cNvSpPr>
            <a:spLocks noGrp="1" noChangeArrowheads="1"/>
          </p:cNvSpPr>
          <p:nvPr>
            <p:ph type="title"/>
          </p:nvPr>
        </p:nvSpPr>
        <p:spPr bwMode="auto">
          <a:xfrm>
            <a:off x="482600" y="457200"/>
            <a:ext cx="8229600" cy="742950"/>
          </a:xfrm>
          <a:prstGeom prst="rect">
            <a:avLst/>
          </a:prstGeom>
          <a:noFill/>
          <a:ln w="9525">
            <a:noFill/>
            <a:miter lim="800000"/>
            <a:headEnd/>
            <a:tailEnd/>
          </a:ln>
        </p:spPr>
        <p:txBody>
          <a:bodyPr>
            <a:noAutofit/>
          </a:bodyPr>
          <a:lstStyle/>
          <a:p>
            <a:pPr lvl="0"/>
            <a:r>
              <a:rPr lang="en-US" dirty="0" smtClean="0"/>
              <a:t>Click to add Page Title</a:t>
            </a:r>
          </a:p>
        </p:txBody>
      </p:sp>
      <p:sp>
        <p:nvSpPr>
          <p:cNvPr id="4" name="Slide Number Placeholder 7"/>
          <p:cNvSpPr>
            <a:spLocks noGrp="1"/>
          </p:cNvSpPr>
          <p:nvPr>
            <p:ph type="sldNum" sz="quarter" idx="10"/>
          </p:nvPr>
        </p:nvSpPr>
        <p:spPr>
          <a:xfrm>
            <a:off x="8419579" y="6165950"/>
            <a:ext cx="464344" cy="365001"/>
          </a:xfrm>
          <a:prstGeom prst="rect">
            <a:avLst/>
          </a:prstGeom>
        </p:spPr>
        <p:txBody>
          <a:bodyPr vert="horz" wrap="square" lIns="91435" tIns="45718" rIns="91435" bIns="45718" numCol="1" anchor="ctr" anchorCtr="0" compatLnSpc="1">
            <a:prstTxWarp prst="textNoShape">
              <a:avLst/>
            </a:prstTxWarp>
          </a:bodyPr>
          <a:lstStyle>
            <a:lvl1pPr algn="r">
              <a:defRPr sz="1100">
                <a:solidFill>
                  <a:srgbClr val="898989"/>
                </a:solidFill>
                <a:latin typeface="Arial" charset="0"/>
                <a:ea typeface="ＭＳ Ｐゴシック" charset="-128"/>
                <a:cs typeface="ＭＳ Ｐゴシック" charset="-128"/>
                <a:sym typeface="Arial" pitchFamily="34" charset="0"/>
              </a:defRPr>
            </a:lvl1pPr>
          </a:lstStyle>
          <a:p>
            <a:pPr>
              <a:defRPr/>
            </a:pPr>
            <a:fld id="{110DA01F-C0D9-8A42-B627-5E60719C8404}" type="slidenum">
              <a:rPr lang="en-US"/>
              <a:pPr>
                <a:defRPr/>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9588" y="1162050"/>
            <a:ext cx="4011612" cy="4476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3600" y="1162050"/>
            <a:ext cx="4013200" cy="4476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304800" y="152400"/>
            <a:ext cx="8229600" cy="792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4"/>
          <p:cNvSpPr>
            <a:spLocks noGrp="1" noChangeArrowheads="1"/>
          </p:cNvSpPr>
          <p:nvPr>
            <p:ph type="body" idx="1"/>
          </p:nvPr>
        </p:nvSpPr>
        <p:spPr bwMode="auto">
          <a:xfrm>
            <a:off x="509588" y="1162050"/>
            <a:ext cx="8177212" cy="4476750"/>
          </a:xfrm>
          <a:prstGeom prst="rect">
            <a:avLst/>
          </a:prstGeom>
          <a:noFill/>
          <a:ln w="9525">
            <a:noFill/>
            <a:miter lim="800000"/>
            <a:headEnd/>
            <a:tailEnd/>
          </a:ln>
        </p:spPr>
        <p:txBody>
          <a:bodyPr vert="horz" wrap="square" lIns="139489" tIns="69745" rIns="139489" bIns="69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8"/>
          <p:cNvSpPr>
            <a:spLocks noChangeArrowheads="1"/>
          </p:cNvSpPr>
          <p:nvPr userDrawn="1"/>
        </p:nvSpPr>
        <p:spPr bwMode="auto">
          <a:xfrm flipH="1">
            <a:off x="0" y="6167438"/>
            <a:ext cx="9144000" cy="690562"/>
          </a:xfrm>
          <a:prstGeom prst="rect">
            <a:avLst/>
          </a:prstGeom>
          <a:gradFill flip="none" rotWithShape="1">
            <a:gsLst>
              <a:gs pos="86000">
                <a:srgbClr val="3C90CE"/>
              </a:gs>
              <a:gs pos="20000">
                <a:srgbClr val="FFFFFF"/>
              </a:gs>
            </a:gsLst>
            <a:lin ang="0" scaled="1"/>
            <a:tileRect/>
          </a:gradFill>
          <a:ln w="9525">
            <a:noFill/>
            <a:miter lim="800000"/>
            <a:headEnd/>
            <a:tailEnd/>
          </a:ln>
          <a:effectLst/>
        </p:spPr>
        <p:txBody>
          <a:bodyPr wrap="none" anchor="ctr">
            <a:prstTxWarp prst="textNoShape">
              <a:avLst/>
            </a:prstTxWarp>
          </a:bodyPr>
          <a:lstStyle/>
          <a:p>
            <a:pPr>
              <a:defRPr/>
            </a:pPr>
            <a:endParaRPr lang="en-US"/>
          </a:p>
        </p:txBody>
      </p:sp>
      <p:pic>
        <p:nvPicPr>
          <p:cNvPr id="1029" name="Picture 8" descr="cloudforce2010_WHITE_rgb.png"/>
          <p:cNvPicPr>
            <a:picLocks noChangeAspect="1"/>
          </p:cNvPicPr>
          <p:nvPr userDrawn="1"/>
        </p:nvPicPr>
        <p:blipFill>
          <a:blip r:embed="rId14"/>
          <a:srcRect l="11111" t="34802" r="12334" b="38924"/>
          <a:stretch>
            <a:fillRect/>
          </a:stretch>
        </p:blipFill>
        <p:spPr bwMode="auto">
          <a:xfrm>
            <a:off x="6562725" y="6245225"/>
            <a:ext cx="2165350" cy="481013"/>
          </a:xfrm>
          <a:prstGeom prst="rect">
            <a:avLst/>
          </a:prstGeom>
          <a:noFill/>
          <a:ln w="9525">
            <a:noFill/>
            <a:miter lim="800000"/>
            <a:headEnd/>
            <a:tailEnd/>
          </a:ln>
        </p:spPr>
      </p:pic>
      <p:pic>
        <p:nvPicPr>
          <p:cNvPr id="1030" name="Picture 12" descr="no_shadow.png"/>
          <p:cNvPicPr>
            <a:picLocks noChangeAspect="1"/>
          </p:cNvPicPr>
          <p:nvPr userDrawn="1"/>
        </p:nvPicPr>
        <p:blipFill>
          <a:blip r:embed="rId15"/>
          <a:srcRect/>
          <a:stretch>
            <a:fillRect/>
          </a:stretch>
        </p:blipFill>
        <p:spPr bwMode="auto">
          <a:xfrm>
            <a:off x="325438" y="5827713"/>
            <a:ext cx="1233487" cy="9699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86"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90" r:id="rId10"/>
    <p:sldLayoutId id="2147483991" r:id="rId11"/>
    <p:sldLayoutId id="2147483992" r:id="rId12"/>
  </p:sldLayoutIdLst>
  <p:transition>
    <p:fade/>
  </p:transition>
  <p:txStyles>
    <p:titleStyle>
      <a:lvl1pPr algn="l" rtl="0" eaLnBrk="0" fontAlgn="base" hangingPunct="0">
        <a:spcBef>
          <a:spcPct val="0"/>
        </a:spcBef>
        <a:spcAft>
          <a:spcPct val="0"/>
        </a:spcAft>
        <a:defRPr sz="2800" b="1">
          <a:solidFill>
            <a:schemeClr val="tx2"/>
          </a:solidFill>
          <a:latin typeface="+mj-lt"/>
          <a:ea typeface="ＭＳ Ｐゴシック" pitchFamily="-112" charset="-128"/>
          <a:cs typeface="ＭＳ Ｐゴシック" pitchFamily="-112" charset="-128"/>
        </a:defRPr>
      </a:lvl1pPr>
      <a:lvl2pPr algn="l" rtl="0" eaLnBrk="0" fontAlgn="base" hangingPunct="0">
        <a:spcBef>
          <a:spcPct val="0"/>
        </a:spcBef>
        <a:spcAft>
          <a:spcPct val="0"/>
        </a:spcAft>
        <a:defRPr sz="2800" b="1">
          <a:solidFill>
            <a:schemeClr val="tx2"/>
          </a:solidFill>
          <a:latin typeface="Arial" pitchFamily="-112" charset="0"/>
          <a:ea typeface="ＭＳ Ｐゴシック" pitchFamily="-112" charset="-128"/>
          <a:cs typeface="ＭＳ Ｐゴシック" pitchFamily="-112" charset="-128"/>
        </a:defRPr>
      </a:lvl2pPr>
      <a:lvl3pPr algn="l" rtl="0" eaLnBrk="0" fontAlgn="base" hangingPunct="0">
        <a:spcBef>
          <a:spcPct val="0"/>
        </a:spcBef>
        <a:spcAft>
          <a:spcPct val="0"/>
        </a:spcAft>
        <a:defRPr sz="2800" b="1">
          <a:solidFill>
            <a:schemeClr val="tx2"/>
          </a:solidFill>
          <a:latin typeface="Arial" pitchFamily="-112" charset="0"/>
          <a:ea typeface="ＭＳ Ｐゴシック" pitchFamily="-112" charset="-128"/>
          <a:cs typeface="ＭＳ Ｐゴシック" pitchFamily="-112" charset="-128"/>
        </a:defRPr>
      </a:lvl3pPr>
      <a:lvl4pPr algn="l" rtl="0" eaLnBrk="0" fontAlgn="base" hangingPunct="0">
        <a:spcBef>
          <a:spcPct val="0"/>
        </a:spcBef>
        <a:spcAft>
          <a:spcPct val="0"/>
        </a:spcAft>
        <a:defRPr sz="2800" b="1">
          <a:solidFill>
            <a:schemeClr val="tx2"/>
          </a:solidFill>
          <a:latin typeface="Arial" pitchFamily="-112" charset="0"/>
          <a:ea typeface="ＭＳ Ｐゴシック" pitchFamily="-112" charset="-128"/>
          <a:cs typeface="ＭＳ Ｐゴシック" pitchFamily="-112" charset="-128"/>
        </a:defRPr>
      </a:lvl4pPr>
      <a:lvl5pPr algn="l" rtl="0" eaLnBrk="0" fontAlgn="base" hangingPunct="0">
        <a:spcBef>
          <a:spcPct val="0"/>
        </a:spcBef>
        <a:spcAft>
          <a:spcPct val="0"/>
        </a:spcAft>
        <a:defRPr sz="2800" b="1">
          <a:solidFill>
            <a:schemeClr val="tx2"/>
          </a:solidFill>
          <a:latin typeface="Arial" pitchFamily="-112" charset="0"/>
          <a:ea typeface="ＭＳ Ｐゴシック" pitchFamily="-112" charset="-128"/>
          <a:cs typeface="ＭＳ Ｐゴシック" pitchFamily="-112" charset="-128"/>
        </a:defRPr>
      </a:lvl5pPr>
      <a:lvl6pPr marL="457200" algn="l" rtl="0" fontAlgn="base">
        <a:spcBef>
          <a:spcPct val="0"/>
        </a:spcBef>
        <a:spcAft>
          <a:spcPct val="0"/>
        </a:spcAft>
        <a:defRPr sz="2800" b="1">
          <a:solidFill>
            <a:schemeClr val="tx2"/>
          </a:solidFill>
          <a:latin typeface="Arial" pitchFamily="-112" charset="0"/>
        </a:defRPr>
      </a:lvl6pPr>
      <a:lvl7pPr marL="914400" algn="l" rtl="0" fontAlgn="base">
        <a:spcBef>
          <a:spcPct val="0"/>
        </a:spcBef>
        <a:spcAft>
          <a:spcPct val="0"/>
        </a:spcAft>
        <a:defRPr sz="2800" b="1">
          <a:solidFill>
            <a:schemeClr val="tx2"/>
          </a:solidFill>
          <a:latin typeface="Arial" pitchFamily="-112" charset="0"/>
        </a:defRPr>
      </a:lvl7pPr>
      <a:lvl8pPr marL="1371600" algn="l" rtl="0" fontAlgn="base">
        <a:spcBef>
          <a:spcPct val="0"/>
        </a:spcBef>
        <a:spcAft>
          <a:spcPct val="0"/>
        </a:spcAft>
        <a:defRPr sz="2800" b="1">
          <a:solidFill>
            <a:schemeClr val="tx2"/>
          </a:solidFill>
          <a:latin typeface="Arial" pitchFamily="-112" charset="0"/>
        </a:defRPr>
      </a:lvl8pPr>
      <a:lvl9pPr marL="1828800" algn="l" rtl="0" fontAlgn="base">
        <a:spcBef>
          <a:spcPct val="0"/>
        </a:spcBef>
        <a:spcAft>
          <a:spcPct val="0"/>
        </a:spcAft>
        <a:defRPr sz="2800" b="1">
          <a:solidFill>
            <a:schemeClr val="tx2"/>
          </a:solidFill>
          <a:latin typeface="Arial" pitchFamily="-112" charset="0"/>
        </a:defRPr>
      </a:lvl9pPr>
    </p:titleStyle>
    <p:bodyStyle>
      <a:lvl1pPr marL="342900" indent="-342900" algn="l" rtl="0" eaLnBrk="0" fontAlgn="base" hangingPunct="0">
        <a:lnSpc>
          <a:spcPct val="120000"/>
        </a:lnSpc>
        <a:spcBef>
          <a:spcPct val="20000"/>
        </a:spcBef>
        <a:spcAft>
          <a:spcPct val="0"/>
        </a:spcAft>
        <a:buClr>
          <a:schemeClr val="bg2"/>
        </a:buClr>
        <a:buFont typeface="Wingdings" charset="2"/>
        <a:buChar char="§"/>
        <a:defRPr sz="2400">
          <a:solidFill>
            <a:schemeClr val="tx1"/>
          </a:solidFill>
          <a:latin typeface="+mn-lt"/>
          <a:ea typeface="ＭＳ Ｐゴシック" pitchFamily="-112" charset="-128"/>
          <a:cs typeface="ＭＳ Ｐゴシック" pitchFamily="-112" charset="-128"/>
        </a:defRPr>
      </a:lvl1pPr>
      <a:lvl2pPr marL="742950" indent="-285750" algn="l" rtl="0" eaLnBrk="0" fontAlgn="base" hangingPunct="0">
        <a:lnSpc>
          <a:spcPct val="120000"/>
        </a:lnSpc>
        <a:spcBef>
          <a:spcPct val="20000"/>
        </a:spcBef>
        <a:spcAft>
          <a:spcPct val="0"/>
        </a:spcAft>
        <a:buClr>
          <a:schemeClr val="tx1"/>
        </a:buClr>
        <a:buChar char="–"/>
        <a:defRPr sz="2000">
          <a:solidFill>
            <a:srgbClr val="333333"/>
          </a:solidFill>
          <a:latin typeface="+mn-lt"/>
          <a:ea typeface="ＭＳ Ｐゴシック" pitchFamily="-112" charset="-128"/>
        </a:defRPr>
      </a:lvl2pPr>
      <a:lvl3pPr marL="1143000" indent="-228600" algn="l" rtl="0" eaLnBrk="0" fontAlgn="base" hangingPunct="0">
        <a:lnSpc>
          <a:spcPct val="120000"/>
        </a:lnSpc>
        <a:spcBef>
          <a:spcPct val="20000"/>
        </a:spcBef>
        <a:spcAft>
          <a:spcPct val="0"/>
        </a:spcAft>
        <a:buClr>
          <a:schemeClr val="bg2"/>
        </a:buClr>
        <a:buChar char="•"/>
        <a:defRPr>
          <a:solidFill>
            <a:schemeClr val="bg2"/>
          </a:solidFill>
          <a:latin typeface="+mn-lt"/>
          <a:ea typeface="ヒラギノ角ゴ Pro W3" pitchFamily="-112" charset="-128"/>
          <a:cs typeface="ヒラギノ角ゴ Pro W3" pitchFamily="-112" charset="-128"/>
        </a:defRPr>
      </a:lvl3pPr>
      <a:lvl4pPr marL="1600200" indent="-228600" algn="l" rtl="0" eaLnBrk="0" fontAlgn="base" hangingPunct="0">
        <a:lnSpc>
          <a:spcPct val="120000"/>
        </a:lnSpc>
        <a:spcBef>
          <a:spcPct val="20000"/>
        </a:spcBef>
        <a:spcAft>
          <a:spcPct val="0"/>
        </a:spcAft>
        <a:buClr>
          <a:schemeClr val="bg2"/>
        </a:buClr>
        <a:buChar char="–"/>
        <a:defRPr sz="1600">
          <a:solidFill>
            <a:schemeClr val="bg2"/>
          </a:solidFill>
          <a:latin typeface="+mn-lt"/>
          <a:ea typeface="ヒラギノ角ゴ Pro W3" pitchFamily="-112" charset="-128"/>
        </a:defRPr>
      </a:lvl4pPr>
      <a:lvl5pPr marL="2057400" indent="-228600" algn="l" rtl="0" eaLnBrk="0" fontAlgn="base" hangingPunct="0">
        <a:lnSpc>
          <a:spcPct val="120000"/>
        </a:lnSpc>
        <a:spcBef>
          <a:spcPct val="20000"/>
        </a:spcBef>
        <a:spcAft>
          <a:spcPct val="0"/>
        </a:spcAft>
        <a:buClr>
          <a:schemeClr val="bg2"/>
        </a:buClr>
        <a:buChar char="»"/>
        <a:defRPr sz="1600">
          <a:solidFill>
            <a:schemeClr val="bg2"/>
          </a:solidFill>
          <a:latin typeface="+mn-lt"/>
          <a:ea typeface="ヒラギノ角ゴ Pro W3" pitchFamily="-112" charset="-128"/>
        </a:defRPr>
      </a:lvl5pPr>
      <a:lvl6pPr marL="2514600" indent="-228600" algn="l" rtl="0" fontAlgn="base">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6pPr>
      <a:lvl7pPr marL="2971800" indent="-228600" algn="l" rtl="0" fontAlgn="base">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7pPr>
      <a:lvl8pPr marL="3429000" indent="-228600" algn="l" rtl="0" fontAlgn="base">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8pPr>
      <a:lvl9pPr marL="3886200" indent="-228600" algn="l" rtl="0" fontAlgn="base">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png"/><Relationship Id="rId9" Type="http://schemas.openxmlformats.org/officeDocument/2006/relationships/image" Target="../media/image2.png"/><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1.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1.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518336" y="1170285"/>
            <a:ext cx="8202873" cy="1100138"/>
          </a:xfrm>
        </p:spPr>
        <p:txBody>
          <a:bodyPr/>
          <a:lstStyle/>
          <a:p>
            <a:pPr eaLnBrk="1" hangingPunct="1"/>
            <a:r>
              <a:rPr lang="en-US" dirty="0" smtClean="0">
                <a:ea typeface="ＭＳ Ｐゴシック" charset="0"/>
                <a:cs typeface="ＭＳ Ｐゴシック" charset="0"/>
              </a:rPr>
              <a:t>Cloud 2</a:t>
            </a:r>
            <a:br>
              <a:rPr lang="en-US" dirty="0" smtClean="0">
                <a:ea typeface="ＭＳ Ｐゴシック" charset="0"/>
                <a:cs typeface="ＭＳ Ｐゴシック" charset="0"/>
              </a:rPr>
            </a:br>
            <a:r>
              <a:rPr lang="en-US" dirty="0" smtClean="0">
                <a:ea typeface="ＭＳ Ｐゴシック" charset="0"/>
                <a:cs typeface="ＭＳ Ｐゴシック" charset="0"/>
              </a:rPr>
              <a:t>Leading the Enterprise Mobile Revolution</a:t>
            </a:r>
            <a:endParaRPr lang="en-US" dirty="0">
              <a:ea typeface="ＭＳ Ｐゴシック" charset="0"/>
              <a:cs typeface="ＭＳ Ｐゴシック" charset="0"/>
            </a:endParaRPr>
          </a:p>
        </p:txBody>
      </p:sp>
      <p:sp>
        <p:nvSpPr>
          <p:cNvPr id="24579" name="Rectangle 3"/>
          <p:cNvSpPr>
            <a:spLocks noGrp="1" noChangeArrowheads="1"/>
          </p:cNvSpPr>
          <p:nvPr>
            <p:ph type="subTitle" idx="1"/>
          </p:nvPr>
        </p:nvSpPr>
        <p:spPr>
          <a:xfrm>
            <a:off x="590718" y="2736732"/>
            <a:ext cx="4333602" cy="914400"/>
          </a:xfrm>
        </p:spPr>
        <p:txBody>
          <a:bodyPr/>
          <a:lstStyle/>
          <a:p>
            <a:pPr eaLnBrk="1" hangingPunct="1">
              <a:buFont typeface="Wingdings" charset="2"/>
              <a:buNone/>
            </a:pPr>
            <a:r>
              <a:rPr lang="en-US" sz="1800" b="1" i="0" dirty="0" smtClean="0">
                <a:ea typeface="ＭＳ Ｐゴシック" charset="0"/>
                <a:cs typeface="ＭＳ Ｐゴシック" charset="0"/>
              </a:rPr>
              <a:t>Sean </a:t>
            </a:r>
            <a:r>
              <a:rPr lang="en-US" sz="1800" b="1" i="0" dirty="0" err="1" smtClean="0">
                <a:ea typeface="ＭＳ Ｐゴシック" charset="0"/>
                <a:cs typeface="ＭＳ Ｐゴシック" charset="0"/>
              </a:rPr>
              <a:t>Whiteley</a:t>
            </a:r>
            <a:endParaRPr lang="en-US" sz="1800" b="1" i="0" dirty="0" smtClean="0">
              <a:ea typeface="ＭＳ Ｐゴシック" charset="0"/>
              <a:cs typeface="ＭＳ Ｐゴシック" charset="0"/>
            </a:endParaRPr>
          </a:p>
          <a:p>
            <a:pPr eaLnBrk="1" hangingPunct="1">
              <a:buFont typeface="Wingdings" charset="2"/>
              <a:buNone/>
            </a:pPr>
            <a:r>
              <a:rPr lang="en-US" sz="1800" i="0" dirty="0" smtClean="0">
                <a:ea typeface="ＭＳ Ｐゴシック" charset="0"/>
                <a:cs typeface="ＭＳ Ｐゴシック" charset="0"/>
              </a:rPr>
              <a:t>Vice President, Product Marketing</a:t>
            </a:r>
          </a:p>
          <a:p>
            <a:pPr eaLnBrk="1" hangingPunct="1">
              <a:buFont typeface="Wingdings" charset="2"/>
              <a:buNone/>
            </a:pPr>
            <a:r>
              <a:rPr lang="en-US" sz="1800" i="0" dirty="0" err="1" smtClean="0">
                <a:ea typeface="ＭＳ Ｐゴシック" charset="0"/>
                <a:cs typeface="ＭＳ Ｐゴシック" charset="0"/>
              </a:rPr>
              <a:t>salesforce.com</a:t>
            </a:r>
            <a:endParaRPr lang="en-US" sz="1800" i="0" dirty="0" smtClean="0">
              <a:ea typeface="ＭＳ Ｐゴシック" charset="0"/>
              <a:cs typeface="ＭＳ Ｐゴシック"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0"/>
          <p:cNvPicPr>
            <a:picLocks noChangeAspect="1"/>
          </p:cNvPicPr>
          <p:nvPr/>
        </p:nvPicPr>
        <p:blipFill>
          <a:blip r:embed="rId3">
            <a:alphaModFix/>
          </a:blip>
          <a:srcRect t="2240" r="-1138"/>
          <a:stretch>
            <a:fillRect/>
          </a:stretch>
        </p:blipFill>
        <p:spPr bwMode="auto">
          <a:xfrm>
            <a:off x="3796811" y="2794000"/>
            <a:ext cx="5037083" cy="27432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304799" y="152400"/>
            <a:ext cx="8466667" cy="792163"/>
          </a:xfrm>
        </p:spPr>
        <p:txBody>
          <a:bodyPr/>
          <a:lstStyle/>
          <a:p>
            <a:r>
              <a:rPr lang="en-US" dirty="0" smtClean="0"/>
              <a:t>So what are people doing on these devices?</a:t>
            </a:r>
            <a:endParaRPr lang="en-US" dirty="0"/>
          </a:p>
        </p:txBody>
      </p:sp>
      <p:pic>
        <p:nvPicPr>
          <p:cNvPr id="14" name="Picture 8" descr="cloudforce2010_WHITE_rgb.png"/>
          <p:cNvPicPr>
            <a:picLocks noChangeAspect="1"/>
          </p:cNvPicPr>
          <p:nvPr/>
        </p:nvPicPr>
        <p:blipFill>
          <a:blip r:embed="rId4"/>
          <a:srcRect l="11111" t="34802" r="12334" b="38924"/>
          <a:stretch>
            <a:fillRect/>
          </a:stretch>
        </p:blipFill>
        <p:spPr bwMode="auto">
          <a:xfrm>
            <a:off x="6562725" y="6245225"/>
            <a:ext cx="2165350" cy="481013"/>
          </a:xfrm>
          <a:prstGeom prst="rect">
            <a:avLst/>
          </a:prstGeom>
          <a:noFill/>
          <a:ln w="9525">
            <a:noFill/>
            <a:miter lim="800000"/>
            <a:headEnd/>
            <a:tailEnd/>
          </a:ln>
        </p:spPr>
      </p:pic>
      <p:pic>
        <p:nvPicPr>
          <p:cNvPr id="15" name="Picture 12" descr="no_shadow.png"/>
          <p:cNvPicPr>
            <a:picLocks noChangeAspect="1"/>
          </p:cNvPicPr>
          <p:nvPr/>
        </p:nvPicPr>
        <p:blipFill>
          <a:blip r:embed="rId5"/>
          <a:srcRect/>
          <a:stretch>
            <a:fillRect/>
          </a:stretch>
        </p:blipFill>
        <p:spPr bwMode="auto">
          <a:xfrm>
            <a:off x="325438" y="5827713"/>
            <a:ext cx="1233487" cy="969962"/>
          </a:xfrm>
          <a:prstGeom prst="rect">
            <a:avLst/>
          </a:prstGeom>
          <a:noFill/>
          <a:ln w="9525">
            <a:noFill/>
            <a:miter lim="800000"/>
            <a:headEnd/>
            <a:tailEnd/>
          </a:ln>
        </p:spPr>
      </p:pic>
      <p:sp>
        <p:nvSpPr>
          <p:cNvPr id="19" name="Rectangle 11"/>
          <p:cNvSpPr>
            <a:spLocks noChangeArrowheads="1"/>
          </p:cNvSpPr>
          <p:nvPr/>
        </p:nvSpPr>
        <p:spPr bwMode="auto">
          <a:xfrm>
            <a:off x="449556" y="1203229"/>
            <a:ext cx="3445107" cy="523216"/>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598"/>
              </a:spcAft>
            </a:pPr>
            <a:r>
              <a:rPr lang="en-US" sz="2800" b="1" dirty="0" smtClean="0">
                <a:solidFill>
                  <a:srgbClr val="019DDC"/>
                </a:solidFill>
              </a:rPr>
              <a:t>1</a:t>
            </a:r>
            <a:r>
              <a:rPr lang="en-US" sz="2800" b="1" dirty="0" smtClean="0"/>
              <a:t> SMS</a:t>
            </a:r>
            <a:endParaRPr lang="en-US" sz="2800" b="1" dirty="0"/>
          </a:p>
        </p:txBody>
      </p:sp>
      <p:sp>
        <p:nvSpPr>
          <p:cNvPr id="20" name="Rectangle 11"/>
          <p:cNvSpPr>
            <a:spLocks noChangeArrowheads="1"/>
          </p:cNvSpPr>
          <p:nvPr/>
        </p:nvSpPr>
        <p:spPr bwMode="auto">
          <a:xfrm>
            <a:off x="449556" y="1769608"/>
            <a:ext cx="3445107" cy="523216"/>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598"/>
              </a:spcAft>
            </a:pPr>
            <a:r>
              <a:rPr lang="en-US" sz="2800" b="1" dirty="0" smtClean="0">
                <a:solidFill>
                  <a:srgbClr val="019DDC"/>
                </a:solidFill>
              </a:rPr>
              <a:t>2</a:t>
            </a:r>
            <a:r>
              <a:rPr lang="en-US" sz="2800" b="1" dirty="0" smtClean="0"/>
              <a:t> </a:t>
            </a:r>
            <a:r>
              <a:rPr lang="en-US" sz="2800" b="1" dirty="0"/>
              <a:t>Mobile Web</a:t>
            </a:r>
          </a:p>
        </p:txBody>
      </p:sp>
      <p:sp>
        <p:nvSpPr>
          <p:cNvPr id="21" name="Rectangle 11"/>
          <p:cNvSpPr>
            <a:spLocks noChangeArrowheads="1"/>
          </p:cNvSpPr>
          <p:nvPr/>
        </p:nvSpPr>
        <p:spPr bwMode="auto">
          <a:xfrm>
            <a:off x="449556" y="2335987"/>
            <a:ext cx="3445107" cy="523216"/>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598"/>
              </a:spcAft>
            </a:pPr>
            <a:r>
              <a:rPr lang="en-US" sz="2800" b="1" dirty="0" smtClean="0">
                <a:solidFill>
                  <a:srgbClr val="019DDC"/>
                </a:solidFill>
              </a:rPr>
              <a:t>3</a:t>
            </a:r>
            <a:r>
              <a:rPr lang="en-US" sz="2800" b="1" dirty="0" smtClean="0"/>
              <a:t> Email</a:t>
            </a:r>
            <a:endParaRPr lang="en-US" sz="2800" b="1" dirty="0"/>
          </a:p>
        </p:txBody>
      </p:sp>
      <p:sp>
        <p:nvSpPr>
          <p:cNvPr id="22" name="Rectangle 21"/>
          <p:cNvSpPr>
            <a:spLocks noChangeArrowheads="1"/>
          </p:cNvSpPr>
          <p:nvPr/>
        </p:nvSpPr>
        <p:spPr bwMode="auto">
          <a:xfrm>
            <a:off x="449556" y="2902366"/>
            <a:ext cx="3445107" cy="523216"/>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598"/>
              </a:spcAft>
            </a:pPr>
            <a:r>
              <a:rPr lang="en-US" sz="2800" b="1" dirty="0" smtClean="0">
                <a:solidFill>
                  <a:srgbClr val="019DDC"/>
                </a:solidFill>
              </a:rPr>
              <a:t>4</a:t>
            </a:r>
            <a:r>
              <a:rPr lang="en-US" sz="2800" b="1" dirty="0" smtClean="0"/>
              <a:t> Pictures</a:t>
            </a:r>
            <a:endParaRPr lang="en-US" sz="2800" b="1" dirty="0"/>
          </a:p>
        </p:txBody>
      </p:sp>
      <p:sp>
        <p:nvSpPr>
          <p:cNvPr id="23" name="Rectangle 11"/>
          <p:cNvSpPr>
            <a:spLocks noChangeArrowheads="1"/>
          </p:cNvSpPr>
          <p:nvPr/>
        </p:nvSpPr>
        <p:spPr bwMode="auto">
          <a:xfrm>
            <a:off x="449556" y="3468745"/>
            <a:ext cx="3445107" cy="523216"/>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598"/>
              </a:spcAft>
            </a:pPr>
            <a:r>
              <a:rPr lang="en-US" sz="2800" b="1" dirty="0" smtClean="0">
                <a:solidFill>
                  <a:srgbClr val="019DDC"/>
                </a:solidFill>
              </a:rPr>
              <a:t>5</a:t>
            </a:r>
            <a:r>
              <a:rPr lang="en-US" sz="2800" b="1" dirty="0" smtClean="0"/>
              <a:t> Apps</a:t>
            </a:r>
            <a:endParaRPr lang="en-US" sz="2800" b="1" dirty="0"/>
          </a:p>
        </p:txBody>
      </p:sp>
      <p:sp>
        <p:nvSpPr>
          <p:cNvPr id="24" name="Rectangle 11"/>
          <p:cNvSpPr>
            <a:spLocks noChangeArrowheads="1"/>
          </p:cNvSpPr>
          <p:nvPr/>
        </p:nvSpPr>
        <p:spPr bwMode="auto">
          <a:xfrm>
            <a:off x="457646" y="4035124"/>
            <a:ext cx="3445107" cy="523216"/>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598"/>
              </a:spcAft>
            </a:pPr>
            <a:r>
              <a:rPr lang="en-US" sz="2800" b="1" dirty="0" smtClean="0">
                <a:solidFill>
                  <a:srgbClr val="019DDC"/>
                </a:solidFill>
              </a:rPr>
              <a:t>6</a:t>
            </a:r>
            <a:r>
              <a:rPr lang="en-US" sz="2800" b="1" dirty="0" smtClean="0"/>
              <a:t> Location-based</a:t>
            </a:r>
            <a:endParaRPr lang="en-US" sz="2800" b="1" dirty="0"/>
          </a:p>
        </p:txBody>
      </p:sp>
      <p:sp>
        <p:nvSpPr>
          <p:cNvPr id="30" name="Rectangle 29"/>
          <p:cNvSpPr/>
          <p:nvPr/>
        </p:nvSpPr>
        <p:spPr>
          <a:xfrm>
            <a:off x="706041" y="4666738"/>
            <a:ext cx="1727969" cy="276999"/>
          </a:xfrm>
          <a:prstGeom prst="rect">
            <a:avLst/>
          </a:prstGeom>
        </p:spPr>
        <p:txBody>
          <a:bodyPr wrap="none">
            <a:spAutoFit/>
          </a:bodyPr>
          <a:lstStyle/>
          <a:p>
            <a:r>
              <a:rPr lang="en-US" sz="1200" i="1" dirty="0" smtClean="0"/>
              <a:t>IDC (December 2009) </a:t>
            </a:r>
            <a:endParaRPr lang="en-US" sz="1200" i="1" dirty="0"/>
          </a:p>
        </p:txBody>
      </p:sp>
      <p:sp>
        <p:nvSpPr>
          <p:cNvPr id="17" name="TextBox 16"/>
          <p:cNvSpPr txBox="1"/>
          <p:nvPr/>
        </p:nvSpPr>
        <p:spPr>
          <a:xfrm>
            <a:off x="4978402" y="2048933"/>
            <a:ext cx="2212001" cy="369332"/>
          </a:xfrm>
          <a:prstGeom prst="rect">
            <a:avLst/>
          </a:prstGeom>
          <a:noFill/>
        </p:spPr>
        <p:txBody>
          <a:bodyPr wrap="none" rtlCol="0">
            <a:spAutoFit/>
          </a:bodyPr>
          <a:lstStyle/>
          <a:p>
            <a:r>
              <a:rPr lang="en-US" dirty="0" smtClean="0"/>
              <a:t>* Data features only</a:t>
            </a:r>
            <a:endParaRPr 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Rectangle 12"/>
          <p:cNvSpPr/>
          <p:nvPr/>
        </p:nvSpPr>
        <p:spPr>
          <a:xfrm>
            <a:off x="0" y="6129867"/>
            <a:ext cx="9144000" cy="728134"/>
          </a:xfrm>
          <a:prstGeom prst="rect">
            <a:avLst/>
          </a:prstGeom>
          <a:solidFill>
            <a:srgbClr val="0815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0"/>
            <a:ext cx="9144000" cy="1117600"/>
          </a:xfrm>
          <a:prstGeom prst="rect">
            <a:avLst/>
          </a:prstGeom>
          <a:solidFill>
            <a:srgbClr val="0815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152400"/>
            <a:ext cx="8613712" cy="792163"/>
          </a:xfrm>
        </p:spPr>
        <p:txBody>
          <a:bodyPr/>
          <a:lstStyle/>
          <a:p>
            <a:r>
              <a:rPr lang="en-US" dirty="0" smtClean="0">
                <a:solidFill>
                  <a:schemeClr val="bg1"/>
                </a:solidFill>
              </a:rPr>
              <a:t>Mobile Web ramping faster than Desktop Internet</a:t>
            </a:r>
            <a:endParaRPr lang="en-US" dirty="0">
              <a:solidFill>
                <a:schemeClr val="bg1"/>
              </a:solidFill>
            </a:endParaRPr>
          </a:p>
        </p:txBody>
      </p:sp>
      <p:pic>
        <p:nvPicPr>
          <p:cNvPr id="3" name="Picture 2"/>
          <p:cNvPicPr>
            <a:picLocks noChangeAspect="1"/>
          </p:cNvPicPr>
          <p:nvPr/>
        </p:nvPicPr>
        <p:blipFill>
          <a:blip r:embed="rId3"/>
          <a:srcRect b="14258"/>
          <a:stretch>
            <a:fillRect/>
          </a:stretch>
        </p:blipFill>
        <p:spPr>
          <a:xfrm>
            <a:off x="0" y="1107472"/>
            <a:ext cx="9143333" cy="5064628"/>
          </a:xfrm>
          <a:prstGeom prst="rect">
            <a:avLst/>
          </a:prstGeom>
        </p:spPr>
      </p:pic>
      <p:sp>
        <p:nvSpPr>
          <p:cNvPr id="9" name="Rectangle 8"/>
          <p:cNvSpPr/>
          <p:nvPr/>
        </p:nvSpPr>
        <p:spPr>
          <a:xfrm>
            <a:off x="440598" y="6336368"/>
            <a:ext cx="8371336" cy="307777"/>
          </a:xfrm>
          <a:prstGeom prst="rect">
            <a:avLst/>
          </a:prstGeom>
        </p:spPr>
        <p:txBody>
          <a:bodyPr wrap="square">
            <a:spAutoFit/>
          </a:bodyPr>
          <a:lstStyle/>
          <a:p>
            <a:r>
              <a:rPr lang="en-US" sz="1400" i="1" dirty="0" smtClean="0">
                <a:solidFill>
                  <a:srgbClr val="FFFFFF"/>
                </a:solidFill>
              </a:rPr>
              <a:t>Morgan </a:t>
            </a:r>
            <a:r>
              <a:rPr lang="en-US" sz="1400" i="1" dirty="0">
                <a:solidFill>
                  <a:srgbClr val="FFFFFF"/>
                </a:solidFill>
              </a:rPr>
              <a:t>Stanley’s Mobile Internet Report, published 12/15/09 (available at </a:t>
            </a:r>
            <a:r>
              <a:rPr lang="en-US" sz="1400" i="1" dirty="0" err="1">
                <a:solidFill>
                  <a:srgbClr val="FFFFFF"/>
                </a:solidFill>
              </a:rPr>
              <a:t>www.ms.com/techresearch</a:t>
            </a:r>
            <a:r>
              <a:rPr lang="en-US" sz="1400" i="1" dirty="0">
                <a:solidFill>
                  <a:srgbClr val="FFFFFF"/>
                </a:solidFill>
              </a:rPr>
              <a:t>).</a:t>
            </a:r>
            <a:endParaRPr lang="en-US" sz="1400" dirty="0">
              <a:solidFill>
                <a:srgbClr val="FFFFFF"/>
              </a:solidFill>
            </a:endParaRPr>
          </a:p>
        </p:txBody>
      </p:sp>
      <p:sp>
        <p:nvSpPr>
          <p:cNvPr id="14" name="Rectangle 13"/>
          <p:cNvSpPr/>
          <p:nvPr/>
        </p:nvSpPr>
        <p:spPr>
          <a:xfrm>
            <a:off x="1168403" y="983107"/>
            <a:ext cx="7366000" cy="584776"/>
          </a:xfrm>
          <a:prstGeom prst="rect">
            <a:avLst/>
          </a:prstGeom>
          <a:solidFill>
            <a:srgbClr val="081532"/>
          </a:solidFill>
          <a:ln>
            <a:noFill/>
          </a:ln>
        </p:spPr>
        <p:txBody>
          <a:bodyPr wrap="square">
            <a:spAutoFit/>
          </a:bodyPr>
          <a:lstStyle/>
          <a:p>
            <a:r>
              <a:rPr lang="en-US" sz="1600" dirty="0">
                <a:solidFill>
                  <a:schemeClr val="bg1"/>
                </a:solidFill>
              </a:rPr>
              <a:t>Morgan Stanley’s analysts believe that, based on the current rate of change and adoption, the mobile web will be bigger than desktop Internet use by 2015.</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9620" name="Rectangle 4"/>
          <p:cNvSpPr>
            <a:spLocks noGrp="1" noChangeArrowheads="1"/>
          </p:cNvSpPr>
          <p:nvPr>
            <p:ph type="title"/>
          </p:nvPr>
        </p:nvSpPr>
        <p:spPr/>
        <p:txBody>
          <a:bodyPr rIns="89611"/>
          <a:lstStyle/>
          <a:p>
            <a:pPr marL="34004" eaLnBrk="1" hangingPunct="1"/>
            <a:r>
              <a:rPr lang="en-US" b="1" dirty="0"/>
              <a:t>2009: Social Networking Surpasses Email</a:t>
            </a:r>
          </a:p>
        </p:txBody>
      </p:sp>
      <p:graphicFrame>
        <p:nvGraphicFramePr>
          <p:cNvPr id="239618" name="Object 2"/>
          <p:cNvGraphicFramePr>
            <a:graphicFrameLocks/>
          </p:cNvGraphicFramePr>
          <p:nvPr/>
        </p:nvGraphicFramePr>
        <p:xfrm>
          <a:off x="575732" y="1219199"/>
          <a:ext cx="7806267" cy="4487334"/>
        </p:xfrm>
        <a:graphic>
          <a:graphicData uri="http://schemas.openxmlformats.org/presentationml/2006/ole">
            <p:oleObj spid="_x0000_s231426" name="Chart" r:id="rId3" imgW="0" imgH="0" progId="MSGraph.Chart.8">
              <p:embed/>
            </p:oleObj>
          </a:graphicData>
        </a:graphic>
      </p:graphicFrame>
      <p:grpSp>
        <p:nvGrpSpPr>
          <p:cNvPr id="3" name="Group 6"/>
          <p:cNvGrpSpPr>
            <a:grpSpLocks/>
          </p:cNvGrpSpPr>
          <p:nvPr/>
        </p:nvGrpSpPr>
        <p:grpSpPr bwMode="auto">
          <a:xfrm>
            <a:off x="5612708" y="3194501"/>
            <a:ext cx="2313619" cy="630331"/>
            <a:chOff x="0" y="-29"/>
            <a:chExt cx="3425" cy="701"/>
          </a:xfrm>
        </p:grpSpPr>
        <p:sp>
          <p:nvSpPr>
            <p:cNvPr id="239630" name="Rectangle 7"/>
            <p:cNvSpPr>
              <a:spLocks/>
            </p:cNvSpPr>
            <p:nvPr/>
          </p:nvSpPr>
          <p:spPr bwMode="auto">
            <a:xfrm>
              <a:off x="352" y="384"/>
              <a:ext cx="1968" cy="288"/>
            </a:xfrm>
            <a:prstGeom prst="rect">
              <a:avLst/>
            </a:prstGeom>
            <a:noFill/>
            <a:ln w="12700">
              <a:noFill/>
              <a:miter lim="800000"/>
              <a:headEnd/>
              <a:tailEnd/>
            </a:ln>
          </p:spPr>
          <p:txBody>
            <a:bodyPr lIns="0" tIns="0" rIns="81280" bIns="0">
              <a:prstTxWarp prst="textNoShape">
                <a:avLst/>
              </a:prstTxWarp>
            </a:bodyPr>
            <a:lstStyle/>
            <a:p>
              <a:pPr marL="34004"/>
              <a:r>
                <a:rPr lang="en-US" sz="1200" dirty="0">
                  <a:ea typeface="Myriad Pro" charset="0"/>
                  <a:cs typeface="Myriad Pro" charset="0"/>
                </a:rPr>
                <a:t>Email Users</a:t>
              </a:r>
            </a:p>
          </p:txBody>
        </p:sp>
        <p:sp>
          <p:nvSpPr>
            <p:cNvPr id="239631" name="Rectangle 8"/>
            <p:cNvSpPr>
              <a:spLocks/>
            </p:cNvSpPr>
            <p:nvPr/>
          </p:nvSpPr>
          <p:spPr bwMode="auto">
            <a:xfrm>
              <a:off x="344" y="-29"/>
              <a:ext cx="3081" cy="317"/>
            </a:xfrm>
            <a:prstGeom prst="rect">
              <a:avLst/>
            </a:prstGeom>
            <a:noFill/>
            <a:ln w="12700">
              <a:noFill/>
              <a:miter lim="800000"/>
              <a:headEnd/>
              <a:tailEnd/>
            </a:ln>
          </p:spPr>
          <p:txBody>
            <a:bodyPr lIns="0" tIns="0" rIns="81280" bIns="0">
              <a:prstTxWarp prst="textNoShape">
                <a:avLst/>
              </a:prstTxWarp>
            </a:bodyPr>
            <a:lstStyle/>
            <a:p>
              <a:pPr marL="34004"/>
              <a:r>
                <a:rPr lang="en-US" sz="1200" dirty="0">
                  <a:ea typeface="Myriad Pro" charset="0"/>
                  <a:cs typeface="Myriad Pro" charset="0"/>
                </a:rPr>
                <a:t>Social Networking Users</a:t>
              </a:r>
            </a:p>
          </p:txBody>
        </p:sp>
        <p:sp>
          <p:nvSpPr>
            <p:cNvPr id="239632" name="Rectangle 9"/>
            <p:cNvSpPr>
              <a:spLocks/>
            </p:cNvSpPr>
            <p:nvPr/>
          </p:nvSpPr>
          <p:spPr bwMode="auto">
            <a:xfrm>
              <a:off x="0" y="0"/>
              <a:ext cx="256" cy="224"/>
            </a:xfrm>
            <a:prstGeom prst="rect">
              <a:avLst/>
            </a:prstGeom>
            <a:solidFill>
              <a:srgbClr val="159DDB"/>
            </a:solidFill>
            <a:ln w="9525">
              <a:solidFill>
                <a:schemeClr val="tx1"/>
              </a:solidFill>
              <a:round/>
              <a:headEnd/>
              <a:tailEnd/>
            </a:ln>
          </p:spPr>
          <p:txBody>
            <a:bodyPr lIns="0" tIns="0" rIns="0" bIns="0">
              <a:prstTxWarp prst="textNoShape">
                <a:avLst/>
              </a:prstTxWarp>
            </a:bodyPr>
            <a:lstStyle/>
            <a:p>
              <a:endParaRPr lang="en-US"/>
            </a:p>
          </p:txBody>
        </p:sp>
        <p:sp>
          <p:nvSpPr>
            <p:cNvPr id="239633" name="Rectangle 10"/>
            <p:cNvSpPr>
              <a:spLocks/>
            </p:cNvSpPr>
            <p:nvPr/>
          </p:nvSpPr>
          <p:spPr bwMode="auto">
            <a:xfrm>
              <a:off x="0" y="376"/>
              <a:ext cx="256" cy="216"/>
            </a:xfrm>
            <a:prstGeom prst="rect">
              <a:avLst/>
            </a:prstGeom>
            <a:solidFill>
              <a:srgbClr val="9A9A9A"/>
            </a:solidFill>
            <a:ln w="9525">
              <a:solidFill>
                <a:schemeClr val="tx1"/>
              </a:solidFill>
              <a:round/>
              <a:headEnd/>
              <a:tailEnd/>
            </a:ln>
          </p:spPr>
          <p:txBody>
            <a:bodyPr lIns="0" tIns="0" rIns="0" bIns="0">
              <a:prstTxWarp prst="textNoShape">
                <a:avLst/>
              </a:prstTxWarp>
            </a:bodyPr>
            <a:lstStyle/>
            <a:p>
              <a:endParaRPr lang="en-US"/>
            </a:p>
          </p:txBody>
        </p:sp>
      </p:grpSp>
      <p:sp>
        <p:nvSpPr>
          <p:cNvPr id="239622" name="AutoShape 11"/>
          <p:cNvSpPr>
            <a:spLocks/>
          </p:cNvSpPr>
          <p:nvPr/>
        </p:nvSpPr>
        <p:spPr bwMode="auto">
          <a:xfrm rot="-5406199">
            <a:off x="-1523438" y="3149061"/>
            <a:ext cx="3746913" cy="237779"/>
          </a:xfrm>
          <a:custGeom>
            <a:avLst/>
            <a:gdLst>
              <a:gd name="T0" fmla="*/ 2147483647 w 21600"/>
              <a:gd name="T1" fmla="*/ 2147483647 h 21554"/>
              <a:gd name="T2" fmla="*/ 0 60000 65536"/>
              <a:gd name="T3" fmla="*/ 0 w 21600"/>
              <a:gd name="T4" fmla="*/ 0 h 21554"/>
              <a:gd name="T5" fmla="*/ 21600 w 21600"/>
              <a:gd name="T6" fmla="*/ 21554 h 21554"/>
            </a:gdLst>
            <a:ahLst/>
            <a:cxnLst>
              <a:cxn ang="T2">
                <a:pos x="T0" y="T1"/>
              </a:cxn>
            </a:cxnLst>
            <a:rect l="T3" t="T4" r="T5" b="T6"/>
            <a:pathLst>
              <a:path w="21600" h="21554">
                <a:moveTo>
                  <a:pt x="0" y="0"/>
                </a:moveTo>
                <a:lnTo>
                  <a:pt x="21600" y="46"/>
                </a:lnTo>
                <a:lnTo>
                  <a:pt x="21600" y="21600"/>
                </a:lnTo>
                <a:lnTo>
                  <a:pt x="0" y="21554"/>
                </a:lnTo>
                <a:close/>
                <a:moveTo>
                  <a:pt x="0" y="0"/>
                </a:moveTo>
              </a:path>
            </a:pathLst>
          </a:custGeom>
          <a:noFill/>
          <a:ln w="12700">
            <a:noFill/>
            <a:miter lim="800000"/>
            <a:headEnd/>
            <a:tailEnd/>
          </a:ln>
        </p:spPr>
        <p:txBody>
          <a:bodyPr lIns="0" tIns="0" rIns="34138" bIns="0">
            <a:prstTxWarp prst="textNoShape">
              <a:avLst/>
            </a:prstTxWarp>
          </a:bodyPr>
          <a:lstStyle/>
          <a:p>
            <a:pPr marL="34004" algn="ctr"/>
            <a:r>
              <a:rPr lang="en-US" sz="1300" dirty="0">
                <a:solidFill>
                  <a:srgbClr val="4D4D4D"/>
                </a:solidFill>
                <a:ea typeface="Myriad Pro" charset="0"/>
                <a:cs typeface="Myriad Pro" charset="0"/>
              </a:rPr>
              <a:t>Global Users (MM)</a:t>
            </a:r>
          </a:p>
        </p:txBody>
      </p:sp>
      <p:sp>
        <p:nvSpPr>
          <p:cNvPr id="239623" name="Oval 12"/>
          <p:cNvSpPr>
            <a:spLocks/>
          </p:cNvSpPr>
          <p:nvPr/>
        </p:nvSpPr>
        <p:spPr bwMode="auto">
          <a:xfrm>
            <a:off x="7179728" y="1890405"/>
            <a:ext cx="383645" cy="503545"/>
          </a:xfrm>
          <a:prstGeom prst="ellipse">
            <a:avLst/>
          </a:prstGeom>
          <a:noFill/>
          <a:ln w="76200">
            <a:solidFill>
              <a:srgbClr val="FF0000"/>
            </a:solidFill>
            <a:round/>
            <a:headEnd/>
            <a:tailEnd/>
          </a:ln>
        </p:spPr>
        <p:txBody>
          <a:bodyPr lIns="0" tIns="0" rIns="0" bIns="0">
            <a:prstTxWarp prst="textNoShape">
              <a:avLst/>
            </a:prstTxWarp>
          </a:bodyPr>
          <a:lstStyle/>
          <a:p>
            <a:endParaRPr lang="en-US"/>
          </a:p>
        </p:txBody>
      </p:sp>
      <p:sp>
        <p:nvSpPr>
          <p:cNvPr id="239625" name="Rectangle 14"/>
          <p:cNvSpPr>
            <a:spLocks/>
          </p:cNvSpPr>
          <p:nvPr/>
        </p:nvSpPr>
        <p:spPr bwMode="auto">
          <a:xfrm>
            <a:off x="5411712" y="1414520"/>
            <a:ext cx="2148375" cy="272499"/>
          </a:xfrm>
          <a:prstGeom prst="rect">
            <a:avLst/>
          </a:prstGeom>
          <a:solidFill>
            <a:srgbClr val="FFFFFF">
              <a:alpha val="70195"/>
            </a:srgbClr>
          </a:solidFill>
          <a:ln w="12700">
            <a:noFill/>
            <a:miter lim="800000"/>
            <a:headEnd/>
            <a:tailEnd/>
          </a:ln>
        </p:spPr>
        <p:txBody>
          <a:bodyPr lIns="0" tIns="0" rIns="34138" bIns="0">
            <a:prstTxWarp prst="textNoShape">
              <a:avLst/>
            </a:prstTxWarp>
          </a:bodyPr>
          <a:lstStyle/>
          <a:p>
            <a:pPr marL="34004" algn="r"/>
            <a:r>
              <a:rPr lang="en-US" dirty="0">
                <a:solidFill>
                  <a:srgbClr val="CC0000"/>
                </a:solidFill>
                <a:ea typeface="Myriad Pro" charset="0"/>
                <a:cs typeface="Myriad Pro" charset="0"/>
              </a:rPr>
              <a:t>Inflection Point</a:t>
            </a:r>
          </a:p>
        </p:txBody>
      </p:sp>
      <p:sp>
        <p:nvSpPr>
          <p:cNvPr id="28" name="Rectangle 27"/>
          <p:cNvSpPr/>
          <p:nvPr/>
        </p:nvSpPr>
        <p:spPr>
          <a:xfrm>
            <a:off x="1162123" y="5608234"/>
            <a:ext cx="8371336" cy="276999"/>
          </a:xfrm>
          <a:prstGeom prst="rect">
            <a:avLst/>
          </a:prstGeom>
        </p:spPr>
        <p:txBody>
          <a:bodyPr wrap="square">
            <a:spAutoFit/>
          </a:bodyPr>
          <a:lstStyle/>
          <a:p>
            <a:r>
              <a:rPr lang="en-US" sz="1200" i="1" dirty="0" smtClean="0"/>
              <a:t>Morgan </a:t>
            </a:r>
            <a:r>
              <a:rPr lang="en-US" sz="1200" i="1" dirty="0"/>
              <a:t>Stanley’s Mobile Internet Report, published 12/15/09 (available at </a:t>
            </a:r>
            <a:r>
              <a:rPr lang="en-US" sz="1200" i="1" dirty="0" err="1"/>
              <a:t>www.ms.com/techresearch</a:t>
            </a:r>
            <a:r>
              <a:rPr lang="en-US" sz="1200" i="1" dirty="0"/>
              <a:t>).</a:t>
            </a:r>
            <a:endParaRPr lang="en-US" sz="1200"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 name="Rectangle 19"/>
          <p:cNvSpPr/>
          <p:nvPr/>
        </p:nvSpPr>
        <p:spPr>
          <a:xfrm>
            <a:off x="0" y="0"/>
            <a:ext cx="9144000" cy="6858000"/>
          </a:xfrm>
          <a:prstGeom prst="rect">
            <a:avLst/>
          </a:prstGeom>
          <a:solidFill>
            <a:srgbClr val="F6F2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Social Networking + Mobile = </a:t>
            </a:r>
            <a:endParaRPr lang="en-US" dirty="0"/>
          </a:p>
        </p:txBody>
      </p:sp>
      <p:sp>
        <p:nvSpPr>
          <p:cNvPr id="4" name="Heart 3"/>
          <p:cNvSpPr/>
          <p:nvPr/>
        </p:nvSpPr>
        <p:spPr>
          <a:xfrm>
            <a:off x="5507458" y="285075"/>
            <a:ext cx="622019" cy="596066"/>
          </a:xfrm>
          <a:prstGeom prst="heart">
            <a:avLst/>
          </a:prstGeom>
          <a:solidFill>
            <a:srgbClr val="CC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8"/>
          <p:cNvPicPr>
            <a:picLocks noChangeAspect="1" noChangeArrowheads="1"/>
          </p:cNvPicPr>
          <p:nvPr/>
        </p:nvPicPr>
        <p:blipFill>
          <a:blip r:embed="rId2"/>
          <a:srcRect t="23389" r="1555" b="22145"/>
          <a:stretch>
            <a:fillRect/>
          </a:stretch>
        </p:blipFill>
        <p:spPr bwMode="auto">
          <a:xfrm>
            <a:off x="6823075" y="11506200"/>
            <a:ext cx="2657475" cy="546100"/>
          </a:xfrm>
          <a:prstGeom prst="rect">
            <a:avLst/>
          </a:prstGeom>
          <a:noFill/>
          <a:ln w="9525">
            <a:noFill/>
            <a:round/>
            <a:headEnd/>
            <a:tailEnd/>
          </a:ln>
        </p:spPr>
      </p:pic>
      <p:pic>
        <p:nvPicPr>
          <p:cNvPr id="8" name="Picture 8"/>
          <p:cNvPicPr>
            <a:picLocks noChangeAspect="1" noChangeArrowheads="1"/>
          </p:cNvPicPr>
          <p:nvPr/>
        </p:nvPicPr>
        <p:blipFill>
          <a:blip r:embed="rId2"/>
          <a:srcRect t="23389" r="1555" b="22145"/>
          <a:stretch>
            <a:fillRect/>
          </a:stretch>
        </p:blipFill>
        <p:spPr bwMode="auto">
          <a:xfrm>
            <a:off x="6975475" y="11658600"/>
            <a:ext cx="2657475" cy="546100"/>
          </a:xfrm>
          <a:prstGeom prst="rect">
            <a:avLst/>
          </a:prstGeom>
          <a:noFill/>
          <a:ln w="9525">
            <a:noFill/>
            <a:round/>
            <a:headEnd/>
            <a:tailEnd/>
          </a:ln>
        </p:spPr>
      </p:pic>
      <p:pic>
        <p:nvPicPr>
          <p:cNvPr id="13" name="Picture 12"/>
          <p:cNvPicPr>
            <a:picLocks noChangeArrowheads="1"/>
          </p:cNvPicPr>
          <p:nvPr/>
        </p:nvPicPr>
        <p:blipFill>
          <a:blip r:embed="rId3"/>
          <a:srcRect/>
          <a:stretch>
            <a:fillRect/>
          </a:stretch>
        </p:blipFill>
        <p:spPr bwMode="auto">
          <a:xfrm>
            <a:off x="1373318" y="1262771"/>
            <a:ext cx="2275994" cy="813410"/>
          </a:xfrm>
          <a:prstGeom prst="rect">
            <a:avLst/>
          </a:prstGeom>
          <a:noFill/>
          <a:ln w="9525">
            <a:noFill/>
            <a:round/>
            <a:headEnd/>
            <a:tailEnd/>
          </a:ln>
        </p:spPr>
      </p:pic>
      <p:sp>
        <p:nvSpPr>
          <p:cNvPr id="14" name="Rectangle 6"/>
          <p:cNvSpPr>
            <a:spLocks/>
          </p:cNvSpPr>
          <p:nvPr/>
        </p:nvSpPr>
        <p:spPr bwMode="auto">
          <a:xfrm>
            <a:off x="491067" y="2278081"/>
            <a:ext cx="4064003" cy="864339"/>
          </a:xfrm>
          <a:prstGeom prst="rect">
            <a:avLst/>
          </a:prstGeom>
          <a:noFill/>
          <a:ln w="12700">
            <a:noFill/>
            <a:miter lim="800000"/>
            <a:headEnd/>
            <a:tailEnd/>
          </a:ln>
        </p:spPr>
        <p:txBody>
          <a:bodyPr wrap="square" lIns="0" tIns="0" rIns="81280" bIns="0">
            <a:prstTxWarp prst="textNoShape">
              <a:avLst/>
            </a:prstTxWarp>
            <a:spAutoFit/>
          </a:bodyPr>
          <a:lstStyle/>
          <a:p>
            <a:pPr marL="80963" algn="ctr">
              <a:spcBef>
                <a:spcPts val="1700"/>
              </a:spcBef>
            </a:pPr>
            <a:r>
              <a:rPr lang="en-US" sz="2000" b="1" dirty="0">
                <a:solidFill>
                  <a:schemeClr val="tx1"/>
                </a:solidFill>
                <a:latin typeface="+mj-lt"/>
                <a:ea typeface="Myriad Pro Bold" charset="0"/>
                <a:cs typeface="Myriad Pro Bold" charset="0"/>
                <a:sym typeface="Myriad Pro Bold" charset="0"/>
              </a:rPr>
              <a:t>150 Million</a:t>
            </a:r>
            <a:r>
              <a:rPr lang="en-US" sz="2000" b="1" dirty="0" smtClean="0">
                <a:solidFill>
                  <a:schemeClr val="tx1"/>
                </a:solidFill>
                <a:latin typeface="+mj-lt"/>
                <a:ea typeface="Myriad Pro" charset="0"/>
                <a:cs typeface="Myriad Pro" charset="0"/>
              </a:rPr>
              <a:t> </a:t>
            </a:r>
            <a:r>
              <a:rPr lang="en-US" sz="2000" dirty="0">
                <a:solidFill>
                  <a:schemeClr val="bg2"/>
                </a:solidFill>
                <a:latin typeface="+mj-lt"/>
                <a:ea typeface="Myriad Pro" charset="0"/>
                <a:cs typeface="Myriad Pro" charset="0"/>
              </a:rPr>
              <a:t>m</a:t>
            </a:r>
            <a:r>
              <a:rPr lang="en-US" sz="2000" dirty="0" smtClean="0">
                <a:solidFill>
                  <a:schemeClr val="bg2"/>
                </a:solidFill>
                <a:latin typeface="+mj-lt"/>
                <a:ea typeface="Myriad Pro" charset="0"/>
                <a:cs typeface="Myriad Pro" charset="0"/>
              </a:rPr>
              <a:t>obile </a:t>
            </a:r>
            <a:r>
              <a:rPr lang="en-US" sz="2000" dirty="0">
                <a:solidFill>
                  <a:schemeClr val="bg2"/>
                </a:solidFill>
                <a:latin typeface="+mj-lt"/>
                <a:ea typeface="Myriad Pro" charset="0"/>
                <a:cs typeface="Myriad Pro" charset="0"/>
              </a:rPr>
              <a:t>a</a:t>
            </a:r>
            <a:r>
              <a:rPr lang="en-US" sz="2000" dirty="0" smtClean="0">
                <a:solidFill>
                  <a:schemeClr val="bg2"/>
                </a:solidFill>
                <a:latin typeface="+mj-lt"/>
                <a:ea typeface="Myriad Pro" charset="0"/>
                <a:cs typeface="Myriad Pro" charset="0"/>
              </a:rPr>
              <a:t>pp </a:t>
            </a:r>
            <a:r>
              <a:rPr lang="en-US" sz="2000" dirty="0">
                <a:solidFill>
                  <a:schemeClr val="bg2"/>
                </a:solidFill>
                <a:latin typeface="+mj-lt"/>
                <a:ea typeface="Myriad Pro" charset="0"/>
                <a:cs typeface="Myriad Pro" charset="0"/>
              </a:rPr>
              <a:t>u</a:t>
            </a:r>
            <a:r>
              <a:rPr lang="en-US" sz="2000" dirty="0" smtClean="0">
                <a:solidFill>
                  <a:schemeClr val="bg2"/>
                </a:solidFill>
                <a:latin typeface="+mj-lt"/>
                <a:ea typeface="Myriad Pro" charset="0"/>
                <a:cs typeface="Myriad Pro" charset="0"/>
              </a:rPr>
              <a:t>sers</a:t>
            </a:r>
            <a:endParaRPr lang="en-US" sz="2000" dirty="0">
              <a:solidFill>
                <a:schemeClr val="bg2"/>
              </a:solidFill>
              <a:latin typeface="+mj-lt"/>
              <a:ea typeface="Myriad Pro" charset="0"/>
              <a:cs typeface="Myriad Pro" charset="0"/>
            </a:endParaRPr>
          </a:p>
          <a:p>
            <a:pPr marL="80963" algn="ctr">
              <a:spcBef>
                <a:spcPts val="1700"/>
              </a:spcBef>
            </a:pPr>
            <a:r>
              <a:rPr lang="en-US" sz="2000" dirty="0">
                <a:solidFill>
                  <a:srgbClr val="6B6B6B"/>
                </a:solidFill>
                <a:latin typeface="+mj-lt"/>
                <a:ea typeface="Myriad Pro" charset="0"/>
                <a:cs typeface="Myriad Pro" charset="0"/>
              </a:rPr>
              <a:t>Users </a:t>
            </a:r>
            <a:r>
              <a:rPr lang="en-US" sz="2000" b="1" dirty="0">
                <a:solidFill>
                  <a:srgbClr val="000000"/>
                </a:solidFill>
                <a:latin typeface="+mj-lt"/>
                <a:ea typeface="Myriad Pro Bold" charset="0"/>
                <a:cs typeface="Myriad Pro Bold" charset="0"/>
                <a:sym typeface="Myriad Pro Bold" charset="0"/>
              </a:rPr>
              <a:t>2X</a:t>
            </a:r>
            <a:r>
              <a:rPr lang="en-US" sz="2000" b="1" dirty="0" smtClean="0">
                <a:solidFill>
                  <a:srgbClr val="000000"/>
                </a:solidFill>
                <a:latin typeface="+mj-lt"/>
                <a:ea typeface="Myriad Pro Bold" charset="0"/>
                <a:cs typeface="Myriad Pro Bold" charset="0"/>
                <a:sym typeface="Myriad Pro Bold" charset="0"/>
              </a:rPr>
              <a:t> more </a:t>
            </a:r>
            <a:r>
              <a:rPr lang="en-US" sz="2000" b="1" dirty="0">
                <a:solidFill>
                  <a:srgbClr val="000000"/>
                </a:solidFill>
                <a:latin typeface="+mj-lt"/>
                <a:ea typeface="Myriad Pro Bold" charset="0"/>
                <a:cs typeface="Myriad Pro Bold" charset="0"/>
                <a:sym typeface="Myriad Pro Bold" charset="0"/>
              </a:rPr>
              <a:t>a</a:t>
            </a:r>
            <a:r>
              <a:rPr lang="en-US" sz="2000" b="1" dirty="0" smtClean="0">
                <a:solidFill>
                  <a:srgbClr val="000000"/>
                </a:solidFill>
                <a:latin typeface="+mj-lt"/>
                <a:ea typeface="Myriad Pro Bold" charset="0"/>
                <a:cs typeface="Myriad Pro Bold" charset="0"/>
                <a:sym typeface="Myriad Pro Bold" charset="0"/>
              </a:rPr>
              <a:t>ctive</a:t>
            </a:r>
            <a:r>
              <a:rPr lang="en-US" sz="2000" b="1" dirty="0" smtClean="0">
                <a:solidFill>
                  <a:srgbClr val="000000"/>
                </a:solidFill>
                <a:latin typeface="+mj-lt"/>
                <a:ea typeface="Myriad Pro" charset="0"/>
                <a:cs typeface="Myriad Pro" charset="0"/>
              </a:rPr>
              <a:t> </a:t>
            </a:r>
            <a:r>
              <a:rPr lang="en-US" sz="2000" dirty="0">
                <a:solidFill>
                  <a:srgbClr val="6B6B6B"/>
                </a:solidFill>
                <a:latin typeface="+mj-lt"/>
                <a:ea typeface="Myriad Pro" charset="0"/>
                <a:cs typeface="Myriad Pro" charset="0"/>
              </a:rPr>
              <a:t>on</a:t>
            </a:r>
            <a:r>
              <a:rPr lang="en-US" sz="2000" dirty="0" smtClean="0">
                <a:solidFill>
                  <a:srgbClr val="6B6B6B"/>
                </a:solidFill>
                <a:latin typeface="+mj-lt"/>
                <a:ea typeface="Myriad Pro" charset="0"/>
                <a:cs typeface="Myriad Pro" charset="0"/>
              </a:rPr>
              <a:t> mobile</a:t>
            </a:r>
            <a:endParaRPr lang="en-US" sz="2000" dirty="0">
              <a:solidFill>
                <a:srgbClr val="6B6B6B"/>
              </a:solidFill>
              <a:latin typeface="+mj-lt"/>
              <a:ea typeface="Myriad Pro" charset="0"/>
              <a:cs typeface="Myriad Pro" charset="0"/>
            </a:endParaRPr>
          </a:p>
        </p:txBody>
      </p:sp>
      <p:sp>
        <p:nvSpPr>
          <p:cNvPr id="15" name="Rectangle 18"/>
          <p:cNvSpPr>
            <a:spLocks noChangeArrowheads="1"/>
          </p:cNvSpPr>
          <p:nvPr/>
        </p:nvSpPr>
        <p:spPr bwMode="auto">
          <a:xfrm flipH="1">
            <a:off x="0" y="6167438"/>
            <a:ext cx="9144000" cy="690562"/>
          </a:xfrm>
          <a:prstGeom prst="rect">
            <a:avLst/>
          </a:prstGeom>
          <a:gradFill flip="none" rotWithShape="1">
            <a:gsLst>
              <a:gs pos="86000">
                <a:srgbClr val="3C90CE"/>
              </a:gs>
              <a:gs pos="20000">
                <a:srgbClr val="FFFFFF"/>
              </a:gs>
            </a:gsLst>
            <a:lin ang="0" scaled="1"/>
            <a:tileRect/>
          </a:gradFill>
          <a:ln w="9525">
            <a:noFill/>
            <a:miter lim="800000"/>
            <a:headEnd/>
            <a:tailEnd/>
          </a:ln>
          <a:effectLst/>
        </p:spPr>
        <p:txBody>
          <a:bodyPr wrap="none" anchor="ctr">
            <a:prstTxWarp prst="textNoShape">
              <a:avLst/>
            </a:prstTxWarp>
          </a:bodyPr>
          <a:lstStyle/>
          <a:p>
            <a:pPr>
              <a:defRPr/>
            </a:pPr>
            <a:endParaRPr lang="en-US"/>
          </a:p>
        </p:txBody>
      </p:sp>
      <p:pic>
        <p:nvPicPr>
          <p:cNvPr id="16" name="Picture 8" descr="cloudforce2010_WHITE_rgb.png"/>
          <p:cNvPicPr>
            <a:picLocks noChangeAspect="1"/>
          </p:cNvPicPr>
          <p:nvPr/>
        </p:nvPicPr>
        <p:blipFill>
          <a:blip r:embed="rId4"/>
          <a:srcRect l="11111" t="34802" r="12334" b="38924"/>
          <a:stretch>
            <a:fillRect/>
          </a:stretch>
        </p:blipFill>
        <p:spPr bwMode="auto">
          <a:xfrm>
            <a:off x="6562725" y="6245225"/>
            <a:ext cx="2165350" cy="481013"/>
          </a:xfrm>
          <a:prstGeom prst="rect">
            <a:avLst/>
          </a:prstGeom>
          <a:noFill/>
          <a:ln w="9525">
            <a:noFill/>
            <a:miter lim="800000"/>
            <a:headEnd/>
            <a:tailEnd/>
          </a:ln>
        </p:spPr>
      </p:pic>
      <p:pic>
        <p:nvPicPr>
          <p:cNvPr id="17" name="Picture 12" descr="no_shadow.png"/>
          <p:cNvPicPr>
            <a:picLocks noChangeAspect="1"/>
          </p:cNvPicPr>
          <p:nvPr/>
        </p:nvPicPr>
        <p:blipFill>
          <a:blip r:embed="rId5"/>
          <a:srcRect/>
          <a:stretch>
            <a:fillRect/>
          </a:stretch>
        </p:blipFill>
        <p:spPr bwMode="auto">
          <a:xfrm>
            <a:off x="325438" y="5827713"/>
            <a:ext cx="1233487" cy="969962"/>
          </a:xfrm>
          <a:prstGeom prst="rect">
            <a:avLst/>
          </a:prstGeom>
          <a:noFill/>
          <a:ln w="9525">
            <a:noFill/>
            <a:miter lim="800000"/>
            <a:headEnd/>
            <a:tailEnd/>
          </a:ln>
        </p:spPr>
      </p:pic>
      <p:sp>
        <p:nvSpPr>
          <p:cNvPr id="18" name="Rectangle 17"/>
          <p:cNvSpPr/>
          <p:nvPr/>
        </p:nvSpPr>
        <p:spPr>
          <a:xfrm>
            <a:off x="4370351" y="5507625"/>
            <a:ext cx="4572000" cy="276999"/>
          </a:xfrm>
          <a:prstGeom prst="rect">
            <a:avLst/>
          </a:prstGeom>
        </p:spPr>
        <p:txBody>
          <a:bodyPr>
            <a:spAutoFit/>
          </a:bodyPr>
          <a:lstStyle/>
          <a:p>
            <a:r>
              <a:rPr lang="en-US" sz="1200" i="1" dirty="0" smtClean="0"/>
              <a:t>http://blog.twitter.com/2010/09/evolving-ecosystem.html</a:t>
            </a:r>
            <a:endParaRPr lang="en-US" sz="1200" i="1" dirty="0"/>
          </a:p>
        </p:txBody>
      </p:sp>
      <p:pic>
        <p:nvPicPr>
          <p:cNvPr id="19" name="Picture 18"/>
          <p:cNvPicPr>
            <a:picLocks noChangeAspect="1"/>
          </p:cNvPicPr>
          <p:nvPr/>
        </p:nvPicPr>
        <p:blipFill>
          <a:blip r:embed="rId6"/>
          <a:stretch>
            <a:fillRect/>
          </a:stretch>
        </p:blipFill>
        <p:spPr>
          <a:xfrm>
            <a:off x="5322729" y="2497797"/>
            <a:ext cx="1916689" cy="1908170"/>
          </a:xfrm>
          <a:prstGeom prst="rect">
            <a:avLst/>
          </a:prstGeom>
        </p:spPr>
      </p:pic>
      <p:sp>
        <p:nvSpPr>
          <p:cNvPr id="21" name="Rectangle 6"/>
          <p:cNvSpPr>
            <a:spLocks/>
          </p:cNvSpPr>
          <p:nvPr/>
        </p:nvSpPr>
        <p:spPr bwMode="auto">
          <a:xfrm>
            <a:off x="3725334" y="4462476"/>
            <a:ext cx="5181600" cy="833562"/>
          </a:xfrm>
          <a:prstGeom prst="rect">
            <a:avLst/>
          </a:prstGeom>
          <a:noFill/>
          <a:ln w="12700">
            <a:noFill/>
            <a:miter lim="800000"/>
            <a:headEnd/>
            <a:tailEnd/>
          </a:ln>
        </p:spPr>
        <p:txBody>
          <a:bodyPr wrap="square" lIns="0" tIns="0" rIns="81280" bIns="0">
            <a:prstTxWarp prst="textNoShape">
              <a:avLst/>
            </a:prstTxWarp>
            <a:spAutoFit/>
          </a:bodyPr>
          <a:lstStyle/>
          <a:p>
            <a:pPr marL="80963" algn="ctr">
              <a:spcBef>
                <a:spcPts val="1700"/>
              </a:spcBef>
            </a:pPr>
            <a:r>
              <a:rPr lang="en-US" sz="2000" dirty="0" smtClean="0">
                <a:solidFill>
                  <a:srgbClr val="6B6B6B"/>
                </a:solidFill>
                <a:latin typeface="+mj-lt"/>
                <a:ea typeface="Myriad Pro Bold" charset="0"/>
                <a:cs typeface="Myriad Pro Bold" charset="0"/>
                <a:sym typeface="Myriad Pro Bold" charset="0"/>
              </a:rPr>
              <a:t>Mobile usage </a:t>
            </a:r>
            <a:r>
              <a:rPr lang="en-US" sz="2000" b="1" dirty="0" smtClean="0">
                <a:solidFill>
                  <a:schemeClr val="tx1"/>
                </a:solidFill>
                <a:latin typeface="+mj-lt"/>
                <a:ea typeface="Myriad Pro Bold" charset="0"/>
                <a:cs typeface="Myriad Pro Bold" charset="0"/>
                <a:sym typeface="Myriad Pro Bold" charset="0"/>
              </a:rPr>
              <a:t>up 62% </a:t>
            </a:r>
            <a:r>
              <a:rPr lang="en-US" sz="2000" b="1" dirty="0" smtClean="0">
                <a:solidFill>
                  <a:srgbClr val="6B6B6B"/>
                </a:solidFill>
                <a:latin typeface="+mj-lt"/>
                <a:ea typeface="Myriad Pro Bold" charset="0"/>
                <a:cs typeface="Myriad Pro Bold" charset="0"/>
                <a:sym typeface="Myriad Pro Bold" charset="0"/>
              </a:rPr>
              <a:t>i</a:t>
            </a:r>
            <a:r>
              <a:rPr lang="en-US" sz="2000" dirty="0" smtClean="0">
                <a:solidFill>
                  <a:srgbClr val="6B6B6B"/>
                </a:solidFill>
                <a:latin typeface="+mj-lt"/>
                <a:ea typeface="Myriad Pro Bold" charset="0"/>
                <a:cs typeface="Myriad Pro Bold" charset="0"/>
                <a:sym typeface="Myriad Pro Bold" charset="0"/>
              </a:rPr>
              <a:t>n last 4 months</a:t>
            </a:r>
            <a:endParaRPr lang="en-US" sz="2000" dirty="0" smtClean="0">
              <a:solidFill>
                <a:srgbClr val="6B6B6B"/>
              </a:solidFill>
              <a:latin typeface="+mj-lt"/>
              <a:ea typeface="Myriad Pro" charset="0"/>
              <a:cs typeface="Myriad Pro" charset="0"/>
            </a:endParaRPr>
          </a:p>
          <a:p>
            <a:pPr marL="80963" algn="ctr">
              <a:spcBef>
                <a:spcPts val="1700"/>
              </a:spcBef>
            </a:pPr>
            <a:r>
              <a:rPr lang="en-US" sz="2000" b="1" dirty="0" smtClean="0">
                <a:latin typeface="+mj-lt"/>
                <a:ea typeface="Myriad Pro" charset="0"/>
                <a:cs typeface="Myriad Pro" charset="0"/>
              </a:rPr>
              <a:t>16% of signups </a:t>
            </a:r>
            <a:r>
              <a:rPr lang="en-US" sz="2000" dirty="0" smtClean="0">
                <a:solidFill>
                  <a:srgbClr val="6B6B6B"/>
                </a:solidFill>
                <a:latin typeface="+mj-lt"/>
                <a:ea typeface="Myriad Pro" charset="0"/>
                <a:cs typeface="Myriad Pro" charset="0"/>
              </a:rPr>
              <a:t>from mobile device</a:t>
            </a:r>
            <a:endParaRPr lang="en-US" sz="2000" dirty="0">
              <a:solidFill>
                <a:srgbClr val="6B6B6B"/>
              </a:solidFill>
              <a:latin typeface="+mj-lt"/>
              <a:ea typeface="Myriad Pro" charset="0"/>
              <a:cs typeface="Myriad Pro" charset="0"/>
            </a:endParaRPr>
          </a:p>
        </p:txBody>
      </p:sp>
      <p:sp>
        <p:nvSpPr>
          <p:cNvPr id="23" name="Rectangle 22"/>
          <p:cNvSpPr/>
          <p:nvPr/>
        </p:nvSpPr>
        <p:spPr>
          <a:xfrm>
            <a:off x="628089" y="3255492"/>
            <a:ext cx="3723777" cy="283575"/>
          </a:xfrm>
          <a:prstGeom prst="rect">
            <a:avLst/>
          </a:prstGeom>
        </p:spPr>
        <p:txBody>
          <a:bodyPr wrap="square">
            <a:spAutoFit/>
          </a:bodyPr>
          <a:lstStyle/>
          <a:p>
            <a:r>
              <a:rPr lang="en-US" sz="1200" dirty="0" smtClean="0"/>
              <a:t>http://</a:t>
            </a:r>
            <a:r>
              <a:rPr lang="en-US" sz="1200" dirty="0" err="1" smtClean="0"/>
              <a:t>www.facebook.com/press/info.php?statistics</a:t>
            </a:r>
            <a:endParaRPr lang="en-US" sz="1200"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 name="Rectangle 17"/>
          <p:cNvSpPr/>
          <p:nvPr/>
        </p:nvSpPr>
        <p:spPr>
          <a:xfrm>
            <a:off x="0" y="1"/>
            <a:ext cx="9144000" cy="6858000"/>
          </a:xfrm>
          <a:prstGeom prst="rect">
            <a:avLst/>
          </a:prstGeom>
          <a:solidFill>
            <a:srgbClr val="26448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0" y="1021615"/>
            <a:ext cx="2443462" cy="4404030"/>
          </a:xfrm>
          <a:prstGeom prst="rect">
            <a:avLst/>
          </a:prstGeom>
          <a:solidFill>
            <a:srgbClr val="26448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8" descr="cloudforce2010_WHITE_rgb.png"/>
          <p:cNvPicPr>
            <a:picLocks noChangeAspect="1"/>
          </p:cNvPicPr>
          <p:nvPr/>
        </p:nvPicPr>
        <p:blipFill>
          <a:blip r:embed="rId2"/>
          <a:srcRect l="11111" t="34802" r="12334" b="38924"/>
          <a:stretch>
            <a:fillRect/>
          </a:stretch>
        </p:blipFill>
        <p:spPr bwMode="auto">
          <a:xfrm>
            <a:off x="6562725" y="6245225"/>
            <a:ext cx="2165350" cy="481013"/>
          </a:xfrm>
          <a:prstGeom prst="rect">
            <a:avLst/>
          </a:prstGeom>
          <a:noFill/>
          <a:ln w="9525">
            <a:noFill/>
            <a:miter lim="800000"/>
            <a:headEnd/>
            <a:tailEnd/>
          </a:ln>
        </p:spPr>
      </p:pic>
      <p:pic>
        <p:nvPicPr>
          <p:cNvPr id="6" name="Picture 12" descr="no_shadow.png"/>
          <p:cNvPicPr>
            <a:picLocks noChangeAspect="1"/>
          </p:cNvPicPr>
          <p:nvPr/>
        </p:nvPicPr>
        <p:blipFill>
          <a:blip r:embed="rId3"/>
          <a:srcRect/>
          <a:stretch>
            <a:fillRect/>
          </a:stretch>
        </p:blipFill>
        <p:spPr bwMode="auto">
          <a:xfrm>
            <a:off x="325438" y="5827713"/>
            <a:ext cx="1233487" cy="969962"/>
          </a:xfrm>
          <a:prstGeom prst="rect">
            <a:avLst/>
          </a:prstGeom>
          <a:noFill/>
          <a:ln w="9525">
            <a:noFill/>
            <a:miter lim="800000"/>
            <a:headEnd/>
            <a:tailEnd/>
          </a:ln>
        </p:spPr>
      </p:pic>
      <p:sp>
        <p:nvSpPr>
          <p:cNvPr id="7" name="Rectangle 5"/>
          <p:cNvSpPr>
            <a:spLocks noGrp="1" noChangeArrowheads="1"/>
          </p:cNvSpPr>
          <p:nvPr>
            <p:ph type="title"/>
          </p:nvPr>
        </p:nvSpPr>
        <p:spPr>
          <a:xfrm>
            <a:off x="304800" y="152400"/>
            <a:ext cx="8229600" cy="792163"/>
          </a:xfrm>
        </p:spPr>
        <p:txBody>
          <a:bodyPr rIns="144072"/>
          <a:lstStyle/>
          <a:p>
            <a:pPr marL="52460" eaLnBrk="1" hangingPunct="1"/>
            <a:r>
              <a:rPr lang="en-US" dirty="0" err="1" smtClean="0">
                <a:solidFill>
                  <a:srgbClr val="FFFFFF"/>
                </a:solidFill>
                <a:ea typeface="Arial" charset="0"/>
                <a:cs typeface="Arial" charset="0"/>
              </a:rPr>
              <a:t>Facebook</a:t>
            </a:r>
            <a:r>
              <a:rPr lang="en-US" dirty="0" smtClean="0">
                <a:solidFill>
                  <a:srgbClr val="FFFFFF"/>
                </a:solidFill>
                <a:ea typeface="Arial" charset="0"/>
                <a:cs typeface="Arial" charset="0"/>
              </a:rPr>
              <a:t> dominates UK mobile use</a:t>
            </a:r>
            <a:endParaRPr lang="en-US" dirty="0" smtClean="0">
              <a:solidFill>
                <a:srgbClr val="FFFFFF"/>
              </a:solidFill>
            </a:endParaRPr>
          </a:p>
        </p:txBody>
      </p:sp>
      <p:sp>
        <p:nvSpPr>
          <p:cNvPr id="9" name="Rectangle 15"/>
          <p:cNvSpPr>
            <a:spLocks/>
          </p:cNvSpPr>
          <p:nvPr/>
        </p:nvSpPr>
        <p:spPr bwMode="auto">
          <a:xfrm>
            <a:off x="530504" y="1746307"/>
            <a:ext cx="2416053" cy="810478"/>
          </a:xfrm>
          <a:prstGeom prst="rect">
            <a:avLst/>
          </a:prstGeom>
          <a:noFill/>
          <a:ln w="12700">
            <a:noFill/>
            <a:miter lim="800000"/>
            <a:headEnd/>
            <a:tailEnd/>
          </a:ln>
        </p:spPr>
        <p:txBody>
          <a:bodyPr wrap="square" lIns="0" tIns="0" rIns="81272" bIns="0">
            <a:prstTxWarp prst="textNoShape">
              <a:avLst/>
            </a:prstTxWarp>
            <a:spAutoFit/>
          </a:bodyPr>
          <a:lstStyle/>
          <a:p>
            <a:pPr marL="79375">
              <a:spcBef>
                <a:spcPts val="800"/>
              </a:spcBef>
            </a:pPr>
            <a:r>
              <a:rPr lang="en-US" sz="2600" b="1" dirty="0" err="1" smtClean="0">
                <a:solidFill>
                  <a:srgbClr val="FFFFFF"/>
                </a:solidFill>
                <a:ea typeface="Myriad Pro Bold" charset="0"/>
                <a:cs typeface="Myriad Pro Bold" charset="0"/>
                <a:sym typeface="Myriad Pro Bold" charset="0"/>
              </a:rPr>
              <a:t>acebook</a:t>
            </a:r>
            <a:endParaRPr lang="en-US" sz="2600" dirty="0" smtClean="0">
              <a:solidFill>
                <a:srgbClr val="FFFFFF"/>
              </a:solidFill>
            </a:endParaRPr>
          </a:p>
          <a:p>
            <a:pPr marL="79375">
              <a:spcBef>
                <a:spcPts val="800"/>
              </a:spcBef>
            </a:pPr>
            <a:r>
              <a:rPr lang="en-US" sz="2000" b="1" dirty="0" smtClean="0">
                <a:solidFill>
                  <a:srgbClr val="FFFFFF"/>
                </a:solidFill>
                <a:ea typeface="Myriad Pro Bold" charset="0"/>
                <a:cs typeface="Myriad Pro Bold" charset="0"/>
                <a:sym typeface="Myriad Pro Bold" charset="0"/>
              </a:rPr>
              <a:t> </a:t>
            </a:r>
          </a:p>
        </p:txBody>
      </p:sp>
      <p:graphicFrame>
        <p:nvGraphicFramePr>
          <p:cNvPr id="12" name="Table 11"/>
          <p:cNvGraphicFramePr>
            <a:graphicFrameLocks noGrp="1"/>
          </p:cNvGraphicFramePr>
          <p:nvPr/>
        </p:nvGraphicFramePr>
        <p:xfrm>
          <a:off x="2471591" y="1311541"/>
          <a:ext cx="6659544" cy="4394200"/>
        </p:xfrm>
        <a:graphic>
          <a:graphicData uri="http://schemas.openxmlformats.org/drawingml/2006/table">
            <a:tbl>
              <a:tblPr firstRow="1" bandRow="1">
                <a:effectLst/>
                <a:tableStyleId>{5202B0CA-FC54-4496-8BCA-5EF66A818D29}</a:tableStyleId>
              </a:tblPr>
              <a:tblGrid>
                <a:gridCol w="2891480"/>
                <a:gridCol w="3768064"/>
              </a:tblGrid>
              <a:tr h="370840">
                <a:tc gridSpan="2">
                  <a:txBody>
                    <a:bodyPr/>
                    <a:lstStyle/>
                    <a:p>
                      <a:r>
                        <a:rPr lang="en-US" sz="2000" dirty="0" smtClean="0"/>
                        <a:t>Mobile Minutes Spent Online in the UK</a:t>
                      </a:r>
                      <a:endParaRPr lang="en-US" sz="2000" dirty="0"/>
                    </a:p>
                  </a:txBody>
                  <a:tcPr>
                    <a:solidFill>
                      <a:srgbClr val="264488"/>
                    </a:solidFill>
                  </a:tcPr>
                </a:tc>
                <a:tc hMerge="1">
                  <a:txBody>
                    <a:bodyPr/>
                    <a:lstStyle/>
                    <a:p>
                      <a:endParaRPr lang="en-US" dirty="0"/>
                    </a:p>
                  </a:txBody>
                  <a:tcPr/>
                </a:tc>
              </a:tr>
              <a:tr h="370840">
                <a:tc>
                  <a:txBody>
                    <a:bodyPr/>
                    <a:lstStyle/>
                    <a:p>
                      <a:r>
                        <a:rPr lang="en-US" sz="2400" b="1" dirty="0" err="1" smtClean="0">
                          <a:solidFill>
                            <a:srgbClr val="2F5A95"/>
                          </a:solidFill>
                        </a:rPr>
                        <a:t>Facebook</a:t>
                      </a:r>
                      <a:endParaRPr lang="en-US" sz="2400" b="1" dirty="0" smtClean="0">
                        <a:solidFill>
                          <a:srgbClr val="2F5A95"/>
                        </a:solidFill>
                      </a:endParaRPr>
                    </a:p>
                  </a:txBody>
                  <a:tcPr/>
                </a:tc>
                <a:tc>
                  <a:txBody>
                    <a:bodyPr/>
                    <a:lstStyle/>
                    <a:p>
                      <a:r>
                        <a:rPr lang="en-US" sz="2400" b="1" dirty="0" smtClean="0">
                          <a:solidFill>
                            <a:srgbClr val="2F5A95"/>
                          </a:solidFill>
                        </a:rPr>
                        <a:t>2.2</a:t>
                      </a:r>
                      <a:r>
                        <a:rPr lang="en-US" sz="2400" b="1" baseline="0" dirty="0" smtClean="0">
                          <a:solidFill>
                            <a:srgbClr val="2F5A95"/>
                          </a:solidFill>
                        </a:rPr>
                        <a:t> billio</a:t>
                      </a:r>
                      <a:r>
                        <a:rPr lang="en-US" sz="2400" b="1" dirty="0" smtClean="0">
                          <a:solidFill>
                            <a:srgbClr val="2F5A95"/>
                          </a:solidFill>
                        </a:rPr>
                        <a:t>n minutes</a:t>
                      </a:r>
                      <a:endParaRPr lang="en-US" sz="2400" b="1" dirty="0">
                        <a:solidFill>
                          <a:srgbClr val="2F5A95"/>
                        </a:solidFill>
                      </a:endParaRPr>
                    </a:p>
                  </a:txBody>
                  <a:tcPr/>
                </a:tc>
              </a:tr>
              <a:tr h="370840">
                <a:tc>
                  <a:txBody>
                    <a:bodyPr/>
                    <a:lstStyle/>
                    <a:p>
                      <a:r>
                        <a:rPr lang="en-US" sz="2000" dirty="0" smtClean="0">
                          <a:solidFill>
                            <a:schemeClr val="bg2"/>
                          </a:solidFill>
                        </a:rPr>
                        <a:t>Google sites</a:t>
                      </a:r>
                      <a:endParaRPr lang="en-US" sz="2000" dirty="0">
                        <a:solidFill>
                          <a:schemeClr val="bg2"/>
                        </a:solidFill>
                      </a:endParaRPr>
                    </a:p>
                  </a:txBody>
                  <a:tcPr/>
                </a:tc>
                <a:tc>
                  <a:txBody>
                    <a:bodyPr/>
                    <a:lstStyle/>
                    <a:p>
                      <a:r>
                        <a:rPr lang="en-US" sz="2000" dirty="0" smtClean="0">
                          <a:solidFill>
                            <a:schemeClr val="bg2"/>
                          </a:solidFill>
                        </a:rPr>
                        <a:t>395 million minutes</a:t>
                      </a:r>
                      <a:endParaRPr lang="en-US" sz="2000" dirty="0">
                        <a:solidFill>
                          <a:schemeClr val="bg2"/>
                        </a:solidFill>
                      </a:endParaRPr>
                    </a:p>
                  </a:txBody>
                  <a:tcPr/>
                </a:tc>
              </a:tr>
              <a:tr h="370840">
                <a:tc>
                  <a:txBody>
                    <a:bodyPr/>
                    <a:lstStyle/>
                    <a:p>
                      <a:r>
                        <a:rPr lang="en-US" sz="2000" dirty="0" smtClean="0">
                          <a:solidFill>
                            <a:schemeClr val="bg2"/>
                          </a:solidFill>
                        </a:rPr>
                        <a:t>Microsoft sites</a:t>
                      </a:r>
                      <a:endParaRPr lang="en-US" sz="2000" dirty="0">
                        <a:solidFill>
                          <a:schemeClr val="bg2"/>
                        </a:solidFill>
                      </a:endParaRPr>
                    </a:p>
                  </a:txBody>
                  <a:tcPr/>
                </a:tc>
                <a:tc>
                  <a:txBody>
                    <a:bodyPr/>
                    <a:lstStyle/>
                    <a:p>
                      <a:r>
                        <a:rPr lang="en-US" sz="2000" dirty="0" smtClean="0">
                          <a:solidFill>
                            <a:schemeClr val="bg2"/>
                          </a:solidFill>
                        </a:rPr>
                        <a:t>165 million minutes</a:t>
                      </a:r>
                      <a:endParaRPr lang="en-US" sz="2000" dirty="0">
                        <a:solidFill>
                          <a:schemeClr val="bg2"/>
                        </a:solidFill>
                      </a:endParaRPr>
                    </a:p>
                  </a:txBody>
                  <a:tcPr/>
                </a:tc>
              </a:tr>
              <a:tr h="370840">
                <a:tc>
                  <a:txBody>
                    <a:bodyPr/>
                    <a:lstStyle/>
                    <a:p>
                      <a:r>
                        <a:rPr lang="en-US" sz="2000" dirty="0" smtClean="0">
                          <a:solidFill>
                            <a:schemeClr val="bg2"/>
                          </a:solidFill>
                        </a:rPr>
                        <a:t>Orange sites</a:t>
                      </a:r>
                      <a:endParaRPr lang="en-US" sz="2000" dirty="0">
                        <a:solidFill>
                          <a:schemeClr val="bg2"/>
                        </a:solidFill>
                      </a:endParaRPr>
                    </a:p>
                  </a:txBody>
                  <a:tcPr/>
                </a:tc>
                <a:tc>
                  <a:txBody>
                    <a:bodyPr/>
                    <a:lstStyle/>
                    <a:p>
                      <a:r>
                        <a:rPr lang="en-US" sz="2000" dirty="0" smtClean="0">
                          <a:solidFill>
                            <a:schemeClr val="bg2"/>
                          </a:solidFill>
                        </a:rPr>
                        <a:t>138 million minutes</a:t>
                      </a:r>
                      <a:endParaRPr lang="en-US" sz="2000" dirty="0">
                        <a:solidFill>
                          <a:schemeClr val="bg2"/>
                        </a:solidFill>
                      </a:endParaRPr>
                    </a:p>
                  </a:txBody>
                  <a:tcPr/>
                </a:tc>
              </a:tr>
              <a:tr h="370840">
                <a:tc>
                  <a:txBody>
                    <a:bodyPr/>
                    <a:lstStyle/>
                    <a:p>
                      <a:r>
                        <a:rPr lang="en-US" sz="2000" dirty="0" smtClean="0">
                          <a:solidFill>
                            <a:schemeClr val="bg2"/>
                          </a:solidFill>
                        </a:rPr>
                        <a:t>AOL (and </a:t>
                      </a:r>
                      <a:r>
                        <a:rPr lang="en-US" sz="2000" dirty="0" err="1" smtClean="0">
                          <a:solidFill>
                            <a:schemeClr val="bg2"/>
                          </a:solidFill>
                        </a:rPr>
                        <a:t>Bebo</a:t>
                      </a:r>
                      <a:r>
                        <a:rPr lang="en-US" sz="2000" dirty="0" smtClean="0">
                          <a:solidFill>
                            <a:schemeClr val="bg2"/>
                          </a:solidFill>
                        </a:rPr>
                        <a:t>)</a:t>
                      </a:r>
                      <a:endParaRPr lang="en-US" sz="2000" dirty="0">
                        <a:solidFill>
                          <a:schemeClr val="bg2"/>
                        </a:solidFill>
                      </a:endParaRPr>
                    </a:p>
                  </a:txBody>
                  <a:tcPr/>
                </a:tc>
                <a:tc>
                  <a:txBody>
                    <a:bodyPr/>
                    <a:lstStyle/>
                    <a:p>
                      <a:r>
                        <a:rPr lang="en-US" sz="2000" dirty="0" smtClean="0">
                          <a:solidFill>
                            <a:schemeClr val="bg2"/>
                          </a:solidFill>
                        </a:rPr>
                        <a:t>106 million minutes</a:t>
                      </a:r>
                      <a:endParaRPr lang="en-US" sz="2000" dirty="0">
                        <a:solidFill>
                          <a:schemeClr val="bg2"/>
                        </a:solidFill>
                      </a:endParaRPr>
                    </a:p>
                  </a:txBody>
                  <a:tcPr/>
                </a:tc>
              </a:tr>
              <a:tr h="370840">
                <a:tc>
                  <a:txBody>
                    <a:bodyPr/>
                    <a:lstStyle/>
                    <a:p>
                      <a:r>
                        <a:rPr lang="en-US" sz="2000" dirty="0" smtClean="0">
                          <a:solidFill>
                            <a:schemeClr val="bg2"/>
                          </a:solidFill>
                        </a:rPr>
                        <a:t>Vodafone</a:t>
                      </a:r>
                      <a:endParaRPr lang="en-US" sz="2000" dirty="0">
                        <a:solidFill>
                          <a:schemeClr val="bg2"/>
                        </a:solidFill>
                      </a:endParaRPr>
                    </a:p>
                  </a:txBody>
                  <a:tcPr/>
                </a:tc>
                <a:tc>
                  <a:txBody>
                    <a:bodyPr/>
                    <a:lstStyle/>
                    <a:p>
                      <a:r>
                        <a:rPr lang="en-US" sz="2000" dirty="0" smtClean="0">
                          <a:solidFill>
                            <a:schemeClr val="bg2"/>
                          </a:solidFill>
                        </a:rPr>
                        <a:t>104 million minutes</a:t>
                      </a:r>
                      <a:endParaRPr lang="en-US" sz="2000" dirty="0">
                        <a:solidFill>
                          <a:schemeClr val="bg2"/>
                        </a:solidFill>
                      </a:endParaRPr>
                    </a:p>
                  </a:txBody>
                  <a:tcPr/>
                </a:tc>
              </a:tr>
              <a:tr h="370840">
                <a:tc>
                  <a:txBody>
                    <a:bodyPr/>
                    <a:lstStyle/>
                    <a:p>
                      <a:r>
                        <a:rPr lang="en-US" sz="2000" dirty="0" smtClean="0">
                          <a:solidFill>
                            <a:schemeClr val="bg2"/>
                          </a:solidFill>
                        </a:rPr>
                        <a:t>BBC sites</a:t>
                      </a:r>
                      <a:endParaRPr lang="en-US" sz="2000" dirty="0">
                        <a:solidFill>
                          <a:schemeClr val="bg2"/>
                        </a:solidFill>
                      </a:endParaRPr>
                    </a:p>
                  </a:txBody>
                  <a:tcPr/>
                </a:tc>
                <a:tc>
                  <a:txBody>
                    <a:bodyPr/>
                    <a:lstStyle/>
                    <a:p>
                      <a:r>
                        <a:rPr lang="en-US" sz="2000" dirty="0" smtClean="0">
                          <a:solidFill>
                            <a:schemeClr val="bg2"/>
                          </a:solidFill>
                        </a:rPr>
                        <a:t>  89 million minutes</a:t>
                      </a:r>
                      <a:endParaRPr lang="en-US" sz="2000" dirty="0">
                        <a:solidFill>
                          <a:schemeClr val="bg2"/>
                        </a:solidFill>
                      </a:endParaRPr>
                    </a:p>
                  </a:txBody>
                  <a:tcPr/>
                </a:tc>
              </a:tr>
              <a:tr h="370840">
                <a:tc>
                  <a:txBody>
                    <a:bodyPr/>
                    <a:lstStyle/>
                    <a:p>
                      <a:r>
                        <a:rPr lang="en-US" sz="2000" dirty="0" err="1" smtClean="0">
                          <a:solidFill>
                            <a:schemeClr val="bg2"/>
                          </a:solidFill>
                        </a:rPr>
                        <a:t>Flirtomatic</a:t>
                      </a:r>
                      <a:endParaRPr lang="en-US" sz="2000" dirty="0">
                        <a:solidFill>
                          <a:schemeClr val="bg2"/>
                        </a:solidFill>
                      </a:endParaRPr>
                    </a:p>
                  </a:txBody>
                  <a:tcPr/>
                </a:tc>
                <a:tc>
                  <a:txBody>
                    <a:bodyPr/>
                    <a:lstStyle/>
                    <a:p>
                      <a:r>
                        <a:rPr lang="en-US" sz="2000" dirty="0" smtClean="0">
                          <a:solidFill>
                            <a:schemeClr val="bg2"/>
                          </a:solidFill>
                        </a:rPr>
                        <a:t>  83 million minutes</a:t>
                      </a:r>
                      <a:endParaRPr lang="en-US" sz="2000" dirty="0">
                        <a:solidFill>
                          <a:schemeClr val="bg2"/>
                        </a:solidFill>
                      </a:endParaRPr>
                    </a:p>
                  </a:txBody>
                  <a:tcPr/>
                </a:tc>
              </a:tr>
              <a:tr h="370840">
                <a:tc>
                  <a:txBody>
                    <a:bodyPr/>
                    <a:lstStyle/>
                    <a:p>
                      <a:r>
                        <a:rPr lang="en-US" sz="2000" dirty="0" smtClean="0">
                          <a:solidFill>
                            <a:schemeClr val="bg2"/>
                          </a:solidFill>
                        </a:rPr>
                        <a:t>Yahoo sites</a:t>
                      </a:r>
                      <a:endParaRPr lang="en-US" sz="2000" dirty="0">
                        <a:solidFill>
                          <a:schemeClr val="bg2"/>
                        </a:solidFill>
                      </a:endParaRPr>
                    </a:p>
                  </a:txBody>
                  <a:tcPr/>
                </a:tc>
                <a:tc>
                  <a:txBody>
                    <a:bodyPr/>
                    <a:lstStyle/>
                    <a:p>
                      <a:r>
                        <a:rPr lang="en-US" sz="2000" dirty="0" smtClean="0">
                          <a:solidFill>
                            <a:schemeClr val="bg2"/>
                          </a:solidFill>
                        </a:rPr>
                        <a:t>  48 million minutes</a:t>
                      </a:r>
                      <a:endParaRPr lang="en-US" sz="2000" dirty="0">
                        <a:solidFill>
                          <a:schemeClr val="bg2"/>
                        </a:solidFill>
                      </a:endParaRPr>
                    </a:p>
                  </a:txBody>
                  <a:tcPr/>
                </a:tc>
              </a:tr>
              <a:tr h="370840">
                <a:tc gridSpan="2">
                  <a:txBody>
                    <a:bodyPr/>
                    <a:lstStyle/>
                    <a:p>
                      <a:r>
                        <a:rPr lang="en-US" i="1" dirty="0" smtClean="0">
                          <a:solidFill>
                            <a:srgbClr val="7F7F7F"/>
                          </a:solidFill>
                        </a:rPr>
                        <a:t>Source: GSMA/</a:t>
                      </a:r>
                      <a:r>
                        <a:rPr lang="en-US" i="1" dirty="0" err="1" smtClean="0">
                          <a:solidFill>
                            <a:srgbClr val="7F7F7F"/>
                          </a:solidFill>
                        </a:rPr>
                        <a:t>Comscore</a:t>
                      </a:r>
                      <a:endParaRPr lang="en-US" i="1" dirty="0">
                        <a:solidFill>
                          <a:srgbClr val="7F7F7F"/>
                        </a:solidFill>
                      </a:endParaRPr>
                    </a:p>
                  </a:txBody>
                  <a:tcPr/>
                </a:tc>
                <a:tc hMerge="1">
                  <a:txBody>
                    <a:bodyPr/>
                    <a:lstStyle/>
                    <a:p>
                      <a:endParaRPr lang="en-US" dirty="0"/>
                    </a:p>
                  </a:txBody>
                  <a:tcPr/>
                </a:tc>
              </a:tr>
            </a:tbl>
          </a:graphicData>
        </a:graphic>
      </p:graphicFrame>
      <p:sp>
        <p:nvSpPr>
          <p:cNvPr id="16" name="TextBox 15"/>
          <p:cNvSpPr txBox="1"/>
          <p:nvPr/>
        </p:nvSpPr>
        <p:spPr>
          <a:xfrm>
            <a:off x="138050" y="869747"/>
            <a:ext cx="905341" cy="1508105"/>
          </a:xfrm>
          <a:prstGeom prst="rect">
            <a:avLst/>
          </a:prstGeom>
          <a:noFill/>
        </p:spPr>
        <p:txBody>
          <a:bodyPr wrap="none" rtlCol="0">
            <a:spAutoFit/>
          </a:bodyPr>
          <a:lstStyle/>
          <a:p>
            <a:r>
              <a:rPr lang="en-US" sz="9200" b="1" dirty="0" smtClean="0">
                <a:solidFill>
                  <a:schemeClr val="bg1"/>
                </a:solidFill>
              </a:rPr>
              <a:t>F</a:t>
            </a:r>
            <a:endParaRPr lang="en-US" sz="9200" b="1" dirty="0">
              <a:solidFill>
                <a:schemeClr val="bg1"/>
              </a:solidFill>
            </a:endParaRPr>
          </a:p>
        </p:txBody>
      </p:sp>
      <p:sp>
        <p:nvSpPr>
          <p:cNvPr id="17" name="Rectangle 15"/>
          <p:cNvSpPr>
            <a:spLocks/>
          </p:cNvSpPr>
          <p:nvPr/>
        </p:nvSpPr>
        <p:spPr bwMode="auto">
          <a:xfrm>
            <a:off x="207075" y="2091987"/>
            <a:ext cx="2416053" cy="3611245"/>
          </a:xfrm>
          <a:prstGeom prst="rect">
            <a:avLst/>
          </a:prstGeom>
          <a:noFill/>
          <a:ln w="12700">
            <a:noFill/>
            <a:miter lim="800000"/>
            <a:headEnd/>
            <a:tailEnd/>
          </a:ln>
        </p:spPr>
        <p:txBody>
          <a:bodyPr wrap="square" lIns="0" tIns="0" rIns="81272" bIns="0">
            <a:prstTxWarp prst="textNoShape">
              <a:avLst/>
            </a:prstTxWarp>
            <a:spAutoFit/>
          </a:bodyPr>
          <a:lstStyle/>
          <a:p>
            <a:pPr marL="79375">
              <a:spcBef>
                <a:spcPts val="800"/>
              </a:spcBef>
            </a:pPr>
            <a:r>
              <a:rPr lang="en-US" sz="2600" i="1" dirty="0" smtClean="0">
                <a:solidFill>
                  <a:srgbClr val="FFFFFF"/>
                </a:solidFill>
              </a:rPr>
              <a:t>accounts for nearly half of all the time people in the UK spend going online using their phones.</a:t>
            </a:r>
          </a:p>
          <a:p>
            <a:pPr marL="79375">
              <a:spcBef>
                <a:spcPts val="800"/>
              </a:spcBef>
            </a:pPr>
            <a:r>
              <a:rPr lang="en-US" sz="2000" b="1" dirty="0" smtClean="0">
                <a:solidFill>
                  <a:srgbClr val="FFFFFF"/>
                </a:solidFill>
                <a:ea typeface="Myriad Pro Bold" charset="0"/>
                <a:cs typeface="Myriad Pro Bold" charset="0"/>
                <a:sym typeface="Myriad Pro Bold" charset="0"/>
              </a:rPr>
              <a:t> </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1987" name="Picture 19"/>
          <p:cNvPicPr>
            <a:picLocks noChangeAspect="1" noChangeArrowheads="1"/>
          </p:cNvPicPr>
          <p:nvPr/>
        </p:nvPicPr>
        <p:blipFill>
          <a:blip r:embed="rId3"/>
          <a:srcRect l="20615"/>
          <a:stretch>
            <a:fillRect/>
          </a:stretch>
        </p:blipFill>
        <p:spPr bwMode="auto">
          <a:xfrm>
            <a:off x="0" y="3214688"/>
            <a:ext cx="3232150" cy="3643312"/>
          </a:xfrm>
          <a:prstGeom prst="rect">
            <a:avLst/>
          </a:prstGeom>
          <a:noFill/>
          <a:ln w="9525">
            <a:noFill/>
            <a:round/>
            <a:headEnd/>
            <a:tailEnd/>
          </a:ln>
        </p:spPr>
      </p:pic>
      <p:sp>
        <p:nvSpPr>
          <p:cNvPr id="41988" name="Rectangle 14"/>
          <p:cNvSpPr>
            <a:spLocks/>
          </p:cNvSpPr>
          <p:nvPr/>
        </p:nvSpPr>
        <p:spPr bwMode="auto">
          <a:xfrm>
            <a:off x="3030538" y="3851275"/>
            <a:ext cx="1582737" cy="2554288"/>
          </a:xfrm>
          <a:prstGeom prst="rect">
            <a:avLst/>
          </a:prstGeom>
          <a:noFill/>
          <a:ln w="12700">
            <a:noFill/>
            <a:miter lim="800000"/>
            <a:headEnd/>
            <a:tailEnd/>
          </a:ln>
        </p:spPr>
        <p:txBody>
          <a:bodyPr wrap="none" lIns="0" tIns="0" rIns="57139" bIns="0">
            <a:prstTxWarp prst="textNoShape">
              <a:avLst/>
            </a:prstTxWarp>
            <a:spAutoFit/>
          </a:bodyPr>
          <a:lstStyle/>
          <a:p>
            <a:pPr marL="53975" algn="r">
              <a:spcBef>
                <a:spcPts val="563"/>
              </a:spcBef>
            </a:pPr>
            <a:r>
              <a:rPr lang="en-US" sz="1400">
                <a:solidFill>
                  <a:srgbClr val="333333"/>
                </a:solidFill>
              </a:rPr>
              <a:t>Amazon.com</a:t>
            </a:r>
          </a:p>
          <a:p>
            <a:pPr marL="53975" algn="r">
              <a:spcBef>
                <a:spcPts val="563"/>
              </a:spcBef>
            </a:pPr>
            <a:r>
              <a:rPr lang="en-US" sz="1400">
                <a:solidFill>
                  <a:srgbClr val="333333"/>
                </a:solidFill>
              </a:rPr>
              <a:t>Tabs </a:t>
            </a:r>
          </a:p>
          <a:p>
            <a:pPr marL="53975" algn="r">
              <a:spcBef>
                <a:spcPts val="563"/>
              </a:spcBef>
            </a:pPr>
            <a:r>
              <a:rPr lang="en-US" sz="1400">
                <a:solidFill>
                  <a:srgbClr val="333333"/>
                </a:solidFill>
              </a:rPr>
              <a:t>Pull </a:t>
            </a:r>
          </a:p>
          <a:p>
            <a:pPr marL="53975" algn="r">
              <a:spcBef>
                <a:spcPts val="563"/>
              </a:spcBef>
            </a:pPr>
            <a:r>
              <a:rPr lang="en-US" sz="1400">
                <a:solidFill>
                  <a:srgbClr val="333333"/>
                </a:solidFill>
              </a:rPr>
              <a:t>Click</a:t>
            </a:r>
          </a:p>
          <a:p>
            <a:pPr marL="53975" algn="r">
              <a:spcBef>
                <a:spcPts val="563"/>
              </a:spcBef>
            </a:pPr>
            <a:r>
              <a:rPr lang="en-US" sz="1400">
                <a:solidFill>
                  <a:srgbClr val="333333"/>
                </a:solidFill>
              </a:rPr>
              <a:t>Desktop </a:t>
            </a:r>
          </a:p>
          <a:p>
            <a:pPr marL="53975" algn="r">
              <a:spcBef>
                <a:spcPts val="563"/>
              </a:spcBef>
            </a:pPr>
            <a:r>
              <a:rPr lang="en-US" sz="1400">
                <a:solidFill>
                  <a:srgbClr val="333333"/>
                </a:solidFill>
              </a:rPr>
              <a:t>Fixed</a:t>
            </a:r>
          </a:p>
          <a:p>
            <a:pPr marL="53975" algn="r">
              <a:spcBef>
                <a:spcPts val="563"/>
              </a:spcBef>
            </a:pPr>
            <a:r>
              <a:rPr lang="en-US" sz="1400">
                <a:solidFill>
                  <a:srgbClr val="333333"/>
                </a:solidFill>
              </a:rPr>
              <a:t>Location Unknown </a:t>
            </a:r>
          </a:p>
          <a:p>
            <a:pPr marL="53975" algn="r">
              <a:spcBef>
                <a:spcPts val="563"/>
              </a:spcBef>
            </a:pPr>
            <a:r>
              <a:rPr lang="en-US" sz="1400">
                <a:solidFill>
                  <a:srgbClr val="333333"/>
                </a:solidFill>
              </a:rPr>
              <a:t>Windows/Mac</a:t>
            </a:r>
          </a:p>
          <a:p>
            <a:pPr marL="53975" algn="r">
              <a:spcBef>
                <a:spcPts val="563"/>
              </a:spcBef>
            </a:pPr>
            <a:endParaRPr lang="en-US" sz="1400">
              <a:solidFill>
                <a:srgbClr val="333333"/>
              </a:solidFill>
            </a:endParaRPr>
          </a:p>
        </p:txBody>
      </p:sp>
      <p:sp>
        <p:nvSpPr>
          <p:cNvPr id="41989" name="Rectangle 15"/>
          <p:cNvSpPr>
            <a:spLocks/>
          </p:cNvSpPr>
          <p:nvPr/>
        </p:nvSpPr>
        <p:spPr bwMode="auto">
          <a:xfrm>
            <a:off x="4808538" y="3851275"/>
            <a:ext cx="1673225" cy="2630488"/>
          </a:xfrm>
          <a:prstGeom prst="rect">
            <a:avLst/>
          </a:prstGeom>
          <a:noFill/>
          <a:ln w="12700">
            <a:noFill/>
            <a:miter lim="800000"/>
            <a:headEnd/>
            <a:tailEnd/>
          </a:ln>
        </p:spPr>
        <p:txBody>
          <a:bodyPr wrap="none" lIns="0" tIns="0" rIns="57139" bIns="0">
            <a:prstTxWarp prst="textNoShape">
              <a:avLst/>
            </a:prstTxWarp>
            <a:spAutoFit/>
          </a:bodyPr>
          <a:lstStyle/>
          <a:p>
            <a:pPr marL="53975">
              <a:spcBef>
                <a:spcPts val="563"/>
              </a:spcBef>
            </a:pPr>
            <a:r>
              <a:rPr lang="en-US" sz="1400" b="1">
                <a:solidFill>
                  <a:srgbClr val="159DDB"/>
                </a:solidFill>
                <a:ea typeface="Myriad Pro Bold" charset="0"/>
                <a:cs typeface="Myriad Pro Bold" charset="0"/>
                <a:sym typeface="Myriad Pro Bold" charset="0"/>
              </a:rPr>
              <a:t>Facebook</a:t>
            </a:r>
          </a:p>
          <a:p>
            <a:pPr marL="53975">
              <a:spcBef>
                <a:spcPts val="563"/>
              </a:spcBef>
            </a:pPr>
            <a:r>
              <a:rPr lang="en-US" sz="1400" b="1">
                <a:solidFill>
                  <a:srgbClr val="159DDB"/>
                </a:solidFill>
                <a:ea typeface="Myriad Pro Bold" charset="0"/>
                <a:cs typeface="Myriad Pro Bold" charset="0"/>
                <a:sym typeface="Myriad Pro Bold" charset="0"/>
              </a:rPr>
              <a:t>Feeds </a:t>
            </a:r>
          </a:p>
          <a:p>
            <a:pPr marL="53975">
              <a:spcBef>
                <a:spcPts val="563"/>
              </a:spcBef>
            </a:pPr>
            <a:r>
              <a:rPr lang="en-US" sz="1400" b="1">
                <a:solidFill>
                  <a:srgbClr val="159DDB"/>
                </a:solidFill>
                <a:ea typeface="Myriad Pro Bold" charset="0"/>
                <a:cs typeface="Myriad Pro Bold" charset="0"/>
                <a:sym typeface="Myriad Pro Bold" charset="0"/>
              </a:rPr>
              <a:t>Push </a:t>
            </a:r>
          </a:p>
          <a:p>
            <a:pPr marL="53975">
              <a:spcBef>
                <a:spcPts val="563"/>
              </a:spcBef>
            </a:pPr>
            <a:r>
              <a:rPr lang="en-US" sz="1400" b="1">
                <a:solidFill>
                  <a:srgbClr val="159DDB"/>
                </a:solidFill>
                <a:ea typeface="Myriad Pro Bold" charset="0"/>
                <a:cs typeface="Myriad Pro Bold" charset="0"/>
                <a:sym typeface="Myriad Pro Bold" charset="0"/>
              </a:rPr>
              <a:t>Touch</a:t>
            </a:r>
          </a:p>
          <a:p>
            <a:pPr marL="53975">
              <a:spcBef>
                <a:spcPts val="563"/>
              </a:spcBef>
            </a:pPr>
            <a:r>
              <a:rPr lang="en-US" sz="1400" b="1">
                <a:solidFill>
                  <a:srgbClr val="159DDB"/>
                </a:solidFill>
                <a:ea typeface="Myriad Pro Bold" charset="0"/>
                <a:cs typeface="Myriad Pro Bold" charset="0"/>
                <a:sym typeface="Myriad Pro Bold" charset="0"/>
              </a:rPr>
              <a:t>Smartphone/Tablet</a:t>
            </a:r>
          </a:p>
          <a:p>
            <a:pPr marL="53975">
              <a:spcBef>
                <a:spcPts val="563"/>
              </a:spcBef>
            </a:pPr>
            <a:r>
              <a:rPr lang="en-US" sz="1400" b="1">
                <a:solidFill>
                  <a:srgbClr val="159DDB"/>
                </a:solidFill>
                <a:ea typeface="Myriad Pro Bold" charset="0"/>
                <a:cs typeface="Myriad Pro Bold" charset="0"/>
                <a:sym typeface="Myriad Pro Bold" charset="0"/>
              </a:rPr>
              <a:t>Mobile </a:t>
            </a:r>
          </a:p>
          <a:p>
            <a:pPr marL="53975">
              <a:spcBef>
                <a:spcPts val="563"/>
              </a:spcBef>
            </a:pPr>
            <a:r>
              <a:rPr lang="en-US" sz="1400" b="1">
                <a:solidFill>
                  <a:srgbClr val="159DDB"/>
                </a:solidFill>
                <a:ea typeface="Myriad Pro Bold" charset="0"/>
                <a:cs typeface="Myriad Pro Bold" charset="0"/>
                <a:sym typeface="Myriad Pro Bold" charset="0"/>
              </a:rPr>
              <a:t>Location Aware </a:t>
            </a:r>
          </a:p>
          <a:p>
            <a:pPr marL="53975">
              <a:spcBef>
                <a:spcPts val="563"/>
              </a:spcBef>
            </a:pPr>
            <a:r>
              <a:rPr lang="en-US" sz="1400" b="1">
                <a:solidFill>
                  <a:srgbClr val="159DDB"/>
                </a:solidFill>
                <a:ea typeface="Myriad Pro Bold" charset="0"/>
                <a:cs typeface="Myriad Pro Bold" charset="0"/>
                <a:sym typeface="Myriad Pro Bold" charset="0"/>
              </a:rPr>
              <a:t>Cocoa/HTML 5</a:t>
            </a:r>
          </a:p>
          <a:p>
            <a:pPr marL="53975">
              <a:spcBef>
                <a:spcPts val="563"/>
              </a:spcBef>
            </a:pPr>
            <a:endParaRPr lang="en-US" sz="1400" b="1">
              <a:solidFill>
                <a:srgbClr val="159DDB"/>
              </a:solidFill>
              <a:ea typeface="Myriad Pro Bold" charset="0"/>
              <a:cs typeface="Myriad Pro Bold" charset="0"/>
              <a:sym typeface="Myriad Pro Bold" charset="0"/>
            </a:endParaRPr>
          </a:p>
        </p:txBody>
      </p:sp>
      <p:pic>
        <p:nvPicPr>
          <p:cNvPr id="41990" name="Picture 2"/>
          <p:cNvPicPr>
            <a:picLocks noChangeAspect="1" noChangeArrowheads="1"/>
          </p:cNvPicPr>
          <p:nvPr/>
        </p:nvPicPr>
        <p:blipFill>
          <a:blip r:embed="rId4"/>
          <a:srcRect r="-2899"/>
          <a:stretch>
            <a:fillRect/>
          </a:stretch>
        </p:blipFill>
        <p:spPr bwMode="auto">
          <a:xfrm>
            <a:off x="6604000" y="3751263"/>
            <a:ext cx="2387600" cy="2578100"/>
          </a:xfrm>
          <a:prstGeom prst="rect">
            <a:avLst/>
          </a:prstGeom>
          <a:noFill/>
          <a:ln w="9525">
            <a:noFill/>
            <a:round/>
            <a:headEnd/>
            <a:tailEnd/>
          </a:ln>
        </p:spPr>
      </p:pic>
      <p:pic>
        <p:nvPicPr>
          <p:cNvPr id="41991" name="Picture 18"/>
          <p:cNvPicPr>
            <a:picLocks noChangeAspect="1" noChangeArrowheads="1"/>
          </p:cNvPicPr>
          <p:nvPr/>
        </p:nvPicPr>
        <p:blipFill>
          <a:blip r:embed="rId5"/>
          <a:srcRect/>
          <a:stretch>
            <a:fillRect/>
          </a:stretch>
        </p:blipFill>
        <p:spPr bwMode="auto">
          <a:xfrm>
            <a:off x="7947025" y="5357813"/>
            <a:ext cx="1196975" cy="1500187"/>
          </a:xfrm>
          <a:prstGeom prst="rect">
            <a:avLst/>
          </a:prstGeom>
          <a:noFill/>
          <a:ln w="9525">
            <a:noFill/>
            <a:round/>
            <a:headEnd/>
            <a:tailEnd/>
          </a:ln>
        </p:spPr>
      </p:pic>
      <p:sp>
        <p:nvSpPr>
          <p:cNvPr id="13" name="TextBox 12"/>
          <p:cNvSpPr txBox="1"/>
          <p:nvPr/>
        </p:nvSpPr>
        <p:spPr>
          <a:xfrm>
            <a:off x="1196975" y="3381375"/>
            <a:ext cx="700088" cy="373063"/>
          </a:xfrm>
          <a:prstGeom prst="rect">
            <a:avLst/>
          </a:prstGeom>
          <a:noFill/>
        </p:spPr>
        <p:txBody>
          <a:bodyPr wrap="none" lIns="64281" tIns="32140" rIns="64281" bIns="32140">
            <a:spAutoFit/>
          </a:bodyPr>
          <a:lstStyle/>
          <a:p>
            <a:pPr>
              <a:defRPr/>
            </a:pPr>
            <a:r>
              <a:rPr lang="en-US" sz="2000" dirty="0">
                <a:solidFill>
                  <a:schemeClr val="tx1">
                    <a:lumMod val="65000"/>
                    <a:lumOff val="35000"/>
                  </a:schemeClr>
                </a:solidFill>
                <a:latin typeface="Arial" pitchFamily="-105" charset="0"/>
                <a:ea typeface="ヒラギノ角ゴ ProN W3" pitchFamily="-105" charset="-128"/>
                <a:cs typeface="+mn-cs"/>
                <a:sym typeface="Arial" pitchFamily="-105" charset="0"/>
              </a:rPr>
              <a:t>2000</a:t>
            </a:r>
          </a:p>
        </p:txBody>
      </p:sp>
      <p:sp>
        <p:nvSpPr>
          <p:cNvPr id="41993" name="TextBox 13"/>
          <p:cNvSpPr txBox="1">
            <a:spLocks noChangeArrowheads="1"/>
          </p:cNvSpPr>
          <p:nvPr/>
        </p:nvSpPr>
        <p:spPr bwMode="auto">
          <a:xfrm>
            <a:off x="8161338" y="3381375"/>
            <a:ext cx="700087" cy="373063"/>
          </a:xfrm>
          <a:prstGeom prst="rect">
            <a:avLst/>
          </a:prstGeom>
          <a:noFill/>
          <a:ln w="9525">
            <a:noFill/>
            <a:miter lim="800000"/>
            <a:headEnd/>
            <a:tailEnd/>
          </a:ln>
        </p:spPr>
        <p:txBody>
          <a:bodyPr wrap="none" lIns="64281" tIns="32140" rIns="64281" bIns="32140">
            <a:prstTxWarp prst="textNoShape">
              <a:avLst/>
            </a:prstTxWarp>
            <a:spAutoFit/>
          </a:bodyPr>
          <a:lstStyle/>
          <a:p>
            <a:r>
              <a:rPr lang="en-US" sz="2000">
                <a:solidFill>
                  <a:srgbClr val="009CDB"/>
                </a:solidFill>
              </a:rPr>
              <a:t>2010</a:t>
            </a:r>
          </a:p>
        </p:txBody>
      </p:sp>
      <p:sp>
        <p:nvSpPr>
          <p:cNvPr id="14" name="AutoShape 2"/>
          <p:cNvSpPr>
            <a:spLocks/>
          </p:cNvSpPr>
          <p:nvPr/>
        </p:nvSpPr>
        <p:spPr bwMode="auto">
          <a:xfrm>
            <a:off x="4250532" y="1984804"/>
            <a:ext cx="964406" cy="1000125"/>
          </a:xfrm>
          <a:prstGeom prst="rightArrow">
            <a:avLst>
              <a:gd name="adj1" fmla="val 45222"/>
              <a:gd name="adj2" fmla="val 51596"/>
            </a:avLst>
          </a:prstGeom>
          <a:gradFill rotWithShape="0">
            <a:gsLst>
              <a:gs pos="0">
                <a:srgbClr val="FFFFFF">
                  <a:alpha val="88683"/>
                </a:srgbClr>
              </a:gs>
              <a:gs pos="30000">
                <a:srgbClr val="CCE5FE">
                  <a:alpha val="80667"/>
                </a:srgbClr>
              </a:gs>
            </a:gsLst>
            <a:lin ang="0" scaled="0"/>
          </a:gradFill>
          <a:ln w="9525" cap="flat">
            <a:noFill/>
            <a:round/>
            <a:headEnd type="none" w="med" len="med"/>
            <a:tailEnd type="none" w="med" len="med"/>
          </a:ln>
        </p:spPr>
        <p:txBody>
          <a:bodyPr lIns="0" tIns="0" rIns="0" bIns="0"/>
          <a:lstStyle/>
          <a:p>
            <a:pPr>
              <a:defRPr/>
            </a:pPr>
            <a:endParaRPr lang="en-US">
              <a:latin typeface="Arial" pitchFamily="-110" charset="0"/>
              <a:ea typeface="ヒラギノ角ゴ ProN W3" pitchFamily="-110" charset="-128"/>
              <a:cs typeface="+mn-cs"/>
              <a:sym typeface="Arial" pitchFamily="-110" charset="0"/>
            </a:endParaRPr>
          </a:p>
        </p:txBody>
      </p:sp>
      <p:pic>
        <p:nvPicPr>
          <p:cNvPr id="41997" name="Picture 15" descr="cloud1.png"/>
          <p:cNvPicPr>
            <a:picLocks noChangeAspect="1"/>
          </p:cNvPicPr>
          <p:nvPr/>
        </p:nvPicPr>
        <p:blipFill>
          <a:blip r:embed="rId6"/>
          <a:srcRect/>
          <a:stretch>
            <a:fillRect/>
          </a:stretch>
        </p:blipFill>
        <p:spPr bwMode="auto">
          <a:xfrm>
            <a:off x="1089025" y="1539875"/>
            <a:ext cx="2965450" cy="1889125"/>
          </a:xfrm>
          <a:prstGeom prst="rect">
            <a:avLst/>
          </a:prstGeom>
          <a:noFill/>
          <a:ln w="9525">
            <a:noFill/>
            <a:miter lim="800000"/>
            <a:headEnd/>
            <a:tailEnd/>
          </a:ln>
        </p:spPr>
      </p:pic>
      <p:pic>
        <p:nvPicPr>
          <p:cNvPr id="41998" name="Picture 14" descr="Cloud 2.png"/>
          <p:cNvPicPr>
            <a:picLocks noChangeAspect="1"/>
          </p:cNvPicPr>
          <p:nvPr/>
        </p:nvPicPr>
        <p:blipFill>
          <a:blip r:embed="rId7"/>
          <a:srcRect/>
          <a:stretch>
            <a:fillRect/>
          </a:stretch>
        </p:blipFill>
        <p:spPr bwMode="auto">
          <a:xfrm>
            <a:off x="5657850" y="1612900"/>
            <a:ext cx="2487613" cy="1743075"/>
          </a:xfrm>
          <a:prstGeom prst="rect">
            <a:avLst/>
          </a:prstGeom>
          <a:noFill/>
          <a:ln w="9525">
            <a:noFill/>
            <a:miter lim="800000"/>
            <a:headEnd/>
            <a:tailEnd/>
          </a:ln>
        </p:spPr>
      </p:pic>
      <p:sp>
        <p:nvSpPr>
          <p:cNvPr id="15" name="Rectangle 18"/>
          <p:cNvSpPr>
            <a:spLocks noChangeArrowheads="1"/>
          </p:cNvSpPr>
          <p:nvPr/>
        </p:nvSpPr>
        <p:spPr bwMode="auto">
          <a:xfrm flipH="1">
            <a:off x="0" y="6167438"/>
            <a:ext cx="9144000" cy="690562"/>
          </a:xfrm>
          <a:prstGeom prst="rect">
            <a:avLst/>
          </a:prstGeom>
          <a:gradFill flip="none" rotWithShape="1">
            <a:gsLst>
              <a:gs pos="86000">
                <a:srgbClr val="3C90CE"/>
              </a:gs>
              <a:gs pos="20000">
                <a:srgbClr val="FFFFFF"/>
              </a:gs>
            </a:gsLst>
            <a:lin ang="0" scaled="1"/>
            <a:tileRect/>
          </a:gradFill>
          <a:ln w="9525">
            <a:noFill/>
            <a:miter lim="800000"/>
            <a:headEnd/>
            <a:tailEnd/>
          </a:ln>
          <a:effectLst/>
        </p:spPr>
        <p:txBody>
          <a:bodyPr wrap="none" anchor="ctr">
            <a:prstTxWarp prst="textNoShape">
              <a:avLst/>
            </a:prstTxWarp>
          </a:bodyPr>
          <a:lstStyle/>
          <a:p>
            <a:pPr>
              <a:defRPr/>
            </a:pPr>
            <a:endParaRPr lang="en-US"/>
          </a:p>
        </p:txBody>
      </p:sp>
      <p:pic>
        <p:nvPicPr>
          <p:cNvPr id="16" name="Picture 8" descr="cloudforce2010_WHITE_rgb.png"/>
          <p:cNvPicPr>
            <a:picLocks noChangeAspect="1"/>
          </p:cNvPicPr>
          <p:nvPr/>
        </p:nvPicPr>
        <p:blipFill>
          <a:blip r:embed="rId8"/>
          <a:srcRect l="11111" t="34802" r="12334" b="38924"/>
          <a:stretch>
            <a:fillRect/>
          </a:stretch>
        </p:blipFill>
        <p:spPr bwMode="auto">
          <a:xfrm>
            <a:off x="6562725" y="6245225"/>
            <a:ext cx="2165350" cy="481013"/>
          </a:xfrm>
          <a:prstGeom prst="rect">
            <a:avLst/>
          </a:prstGeom>
          <a:noFill/>
          <a:ln w="9525">
            <a:noFill/>
            <a:miter lim="800000"/>
            <a:headEnd/>
            <a:tailEnd/>
          </a:ln>
        </p:spPr>
      </p:pic>
      <p:pic>
        <p:nvPicPr>
          <p:cNvPr id="17" name="Picture 12" descr="no_shadow.png"/>
          <p:cNvPicPr>
            <a:picLocks noChangeAspect="1"/>
          </p:cNvPicPr>
          <p:nvPr/>
        </p:nvPicPr>
        <p:blipFill>
          <a:blip r:embed="rId9"/>
          <a:srcRect/>
          <a:stretch>
            <a:fillRect/>
          </a:stretch>
        </p:blipFill>
        <p:spPr bwMode="auto">
          <a:xfrm>
            <a:off x="325438" y="5827713"/>
            <a:ext cx="1233487" cy="969962"/>
          </a:xfrm>
          <a:prstGeom prst="rect">
            <a:avLst/>
          </a:prstGeom>
          <a:noFill/>
          <a:ln w="9525">
            <a:noFill/>
            <a:miter lim="800000"/>
            <a:headEnd/>
            <a:tailEnd/>
          </a:ln>
        </p:spPr>
      </p:pic>
      <p:sp>
        <p:nvSpPr>
          <p:cNvPr id="18" name="Title 17"/>
          <p:cNvSpPr>
            <a:spLocks noGrp="1"/>
          </p:cNvSpPr>
          <p:nvPr>
            <p:ph type="title"/>
          </p:nvPr>
        </p:nvSpPr>
        <p:spPr/>
        <p:txBody>
          <a:bodyPr/>
          <a:lstStyle/>
          <a:p>
            <a:r>
              <a:rPr lang="en-US" dirty="0" smtClean="0"/>
              <a:t>It’s not just the consumer Web that is changing</a:t>
            </a:r>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5"/>
          <p:cNvSpPr/>
          <p:nvPr/>
        </p:nvSpPr>
        <p:spPr>
          <a:xfrm>
            <a:off x="0" y="3635810"/>
            <a:ext cx="9144000" cy="894085"/>
          </a:xfrm>
          <a:prstGeom prst="rect">
            <a:avLst/>
          </a:prstGeom>
          <a:gradFill>
            <a:gsLst>
              <a:gs pos="0">
                <a:srgbClr val="C4B6A0">
                  <a:alpha val="50000"/>
                </a:srgbClr>
              </a:gs>
              <a:gs pos="100000">
                <a:schemeClr val="bg1">
                  <a:alpha val="2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prstTxWarp prst="textNoShape">
              <a:avLst/>
            </a:prstTxWarp>
          </a:bodyPr>
          <a:lstStyle/>
          <a:p>
            <a:pPr algn="ctr">
              <a:defRPr/>
            </a:pPr>
            <a:endParaRPr lang="en-US">
              <a:solidFill>
                <a:srgbClr val="FFFFFF"/>
              </a:solidFill>
              <a:ea typeface="ＭＳ Ｐゴシック" charset="-128"/>
              <a:cs typeface="ＭＳ Ｐゴシック" charset="-128"/>
              <a:sym typeface="Arial" pitchFamily="34" charset="0"/>
            </a:endParaRPr>
          </a:p>
        </p:txBody>
      </p:sp>
      <p:sp>
        <p:nvSpPr>
          <p:cNvPr id="32772" name="Content Placeholder 2"/>
          <p:cNvSpPr>
            <a:spLocks noGrp="1"/>
          </p:cNvSpPr>
          <p:nvPr>
            <p:ph idx="1"/>
          </p:nvPr>
        </p:nvSpPr>
        <p:spPr bwMode="auto">
          <a:xfrm>
            <a:off x="3124275" y="4225170"/>
            <a:ext cx="5639098" cy="1676549"/>
          </a:xfrm>
          <a:noFill/>
          <a:ln>
            <a:miter lim="800000"/>
            <a:headEnd/>
            <a:tailEnd/>
          </a:ln>
        </p:spPr>
        <p:txBody>
          <a:bodyPr vert="horz" wrap="square" numCol="1" anchor="t" anchorCtr="0" compatLnSpc="1">
            <a:prstTxWarp prst="textNoShape">
              <a:avLst/>
            </a:prstTxWarp>
          </a:bodyPr>
          <a:lstStyle/>
          <a:p>
            <a:pPr eaLnBrk="1" hangingPunct="1">
              <a:spcAft>
                <a:spcPts val="1600"/>
              </a:spcAft>
              <a:buNone/>
            </a:pPr>
            <a:r>
              <a:rPr lang="en-US" sz="2200" dirty="0" smtClean="0">
                <a:solidFill>
                  <a:srgbClr val="404040"/>
                </a:solidFill>
                <a:ea typeface="ＭＳ Ｐゴシック" charset="0"/>
                <a:cs typeface="ＭＳ Ｐゴシック" charset="0"/>
              </a:rPr>
              <a:t>Feeds, Posts, Comments, Profiles</a:t>
            </a:r>
          </a:p>
          <a:p>
            <a:pPr eaLnBrk="1" hangingPunct="1">
              <a:spcAft>
                <a:spcPts val="1600"/>
              </a:spcAft>
              <a:buNone/>
            </a:pPr>
            <a:r>
              <a:rPr lang="en-US" sz="2200" dirty="0" smtClean="0">
                <a:solidFill>
                  <a:srgbClr val="404040"/>
                </a:solidFill>
                <a:ea typeface="ＭＳ Ｐゴシック" charset="0"/>
                <a:cs typeface="ＭＳ Ｐゴシック" charset="0"/>
              </a:rPr>
              <a:t>Will Work With </a:t>
            </a:r>
            <a:r>
              <a:rPr lang="en-US" sz="2200" dirty="0" err="1" smtClean="0">
                <a:solidFill>
                  <a:srgbClr val="404040"/>
                </a:solidFill>
                <a:ea typeface="ＭＳ Ｐゴシック" charset="0"/>
                <a:cs typeface="ＭＳ Ｐゴシック" charset="0"/>
              </a:rPr>
              <a:t>iPhone</a:t>
            </a:r>
            <a:r>
              <a:rPr lang="en-US" sz="2200" dirty="0" smtClean="0">
                <a:solidFill>
                  <a:srgbClr val="404040"/>
                </a:solidFill>
                <a:ea typeface="ＭＳ Ｐゴシック" charset="0"/>
                <a:cs typeface="ＭＳ Ｐゴシック" charset="0"/>
              </a:rPr>
              <a:t>, </a:t>
            </a:r>
            <a:r>
              <a:rPr lang="en-US" sz="2200" dirty="0" err="1" smtClean="0">
                <a:solidFill>
                  <a:srgbClr val="404040"/>
                </a:solidFill>
                <a:ea typeface="ＭＳ Ｐゴシック" charset="0"/>
                <a:cs typeface="ＭＳ Ｐゴシック" charset="0"/>
              </a:rPr>
              <a:t>iPad</a:t>
            </a:r>
            <a:r>
              <a:rPr lang="en-US" sz="2200" dirty="0" smtClean="0">
                <a:solidFill>
                  <a:srgbClr val="404040"/>
                </a:solidFill>
                <a:ea typeface="ＭＳ Ｐゴシック" charset="0"/>
                <a:cs typeface="ＭＳ Ｐゴシック" charset="0"/>
              </a:rPr>
              <a:t>, BlackBerry</a:t>
            </a:r>
          </a:p>
          <a:p>
            <a:pPr eaLnBrk="1" hangingPunct="1">
              <a:spcAft>
                <a:spcPts val="1600"/>
              </a:spcAft>
              <a:buNone/>
            </a:pPr>
            <a:r>
              <a:rPr lang="en-US" sz="2200" dirty="0" smtClean="0">
                <a:solidFill>
                  <a:srgbClr val="404040"/>
                </a:solidFill>
                <a:ea typeface="ＭＳ Ｐゴシック" charset="0"/>
                <a:cs typeface="ＭＳ Ｐゴシック" charset="0"/>
              </a:rPr>
              <a:t>Android Coming Early 2011</a:t>
            </a:r>
          </a:p>
        </p:txBody>
      </p:sp>
      <p:pic>
        <p:nvPicPr>
          <p:cNvPr id="32773" name="Picture 11" descr="iPad_chatter_landscape_aug10.png"/>
          <p:cNvPicPr>
            <a:picLocks noChangeAspect="1"/>
          </p:cNvPicPr>
          <p:nvPr/>
        </p:nvPicPr>
        <p:blipFill>
          <a:blip r:embed="rId3"/>
          <a:srcRect/>
          <a:stretch>
            <a:fillRect/>
          </a:stretch>
        </p:blipFill>
        <p:spPr bwMode="auto">
          <a:xfrm>
            <a:off x="5639098" y="1375484"/>
            <a:ext cx="3276079" cy="2639839"/>
          </a:xfrm>
          <a:prstGeom prst="rect">
            <a:avLst/>
          </a:prstGeom>
          <a:noFill/>
          <a:ln w="9525">
            <a:noFill/>
            <a:miter lim="800000"/>
            <a:headEnd/>
            <a:tailEnd/>
          </a:ln>
        </p:spPr>
      </p:pic>
      <p:grpSp>
        <p:nvGrpSpPr>
          <p:cNvPr id="2" name="Group 12"/>
          <p:cNvGrpSpPr>
            <a:grpSpLocks/>
          </p:cNvGrpSpPr>
          <p:nvPr/>
        </p:nvGrpSpPr>
        <p:grpSpPr bwMode="auto">
          <a:xfrm>
            <a:off x="3124275" y="1557425"/>
            <a:ext cx="2361902" cy="1607344"/>
            <a:chOff x="3352800" y="1458913"/>
            <a:chExt cx="2895600" cy="1970087"/>
          </a:xfrm>
        </p:grpSpPr>
        <p:pic>
          <p:nvPicPr>
            <p:cNvPr id="32777" name="Picture 7" descr="logo_chatter_mobile.png"/>
            <p:cNvPicPr>
              <a:picLocks noChangeAspect="1"/>
            </p:cNvPicPr>
            <p:nvPr/>
          </p:nvPicPr>
          <p:blipFill>
            <a:blip r:embed="rId4"/>
            <a:srcRect/>
            <a:stretch>
              <a:fillRect/>
            </a:stretch>
          </p:blipFill>
          <p:spPr bwMode="auto">
            <a:xfrm>
              <a:off x="3352800" y="1752600"/>
              <a:ext cx="2395538" cy="1676400"/>
            </a:xfrm>
            <a:prstGeom prst="rect">
              <a:avLst/>
            </a:prstGeom>
            <a:noFill/>
            <a:ln w="9525">
              <a:noFill/>
              <a:miter lim="800000"/>
              <a:headEnd/>
              <a:tailEnd/>
            </a:ln>
          </p:spPr>
        </p:pic>
        <p:pic>
          <p:nvPicPr>
            <p:cNvPr id="32778" name="Picture 15" descr="burst_comingSoon.png"/>
            <p:cNvPicPr>
              <a:picLocks noChangeAspect="1"/>
            </p:cNvPicPr>
            <p:nvPr/>
          </p:nvPicPr>
          <p:blipFill>
            <a:blip r:embed="rId5"/>
            <a:srcRect/>
            <a:stretch>
              <a:fillRect/>
            </a:stretch>
          </p:blipFill>
          <p:spPr bwMode="auto">
            <a:xfrm>
              <a:off x="5181600" y="1458913"/>
              <a:ext cx="1066800" cy="1055687"/>
            </a:xfrm>
            <a:prstGeom prst="rect">
              <a:avLst/>
            </a:prstGeom>
            <a:noFill/>
            <a:ln w="9525">
              <a:noFill/>
              <a:miter lim="800000"/>
              <a:headEnd/>
              <a:tailEnd/>
            </a:ln>
          </p:spPr>
        </p:pic>
      </p:grpSp>
      <p:pic>
        <p:nvPicPr>
          <p:cNvPr id="32775" name="Picture 13" descr="bold9700_standaloneChatter_sm.png"/>
          <p:cNvPicPr>
            <a:picLocks noChangeAspect="1"/>
          </p:cNvPicPr>
          <p:nvPr/>
        </p:nvPicPr>
        <p:blipFill>
          <a:blip r:embed="rId6"/>
          <a:srcRect/>
          <a:stretch>
            <a:fillRect/>
          </a:stretch>
        </p:blipFill>
        <p:spPr bwMode="auto">
          <a:xfrm>
            <a:off x="7620372" y="2090974"/>
            <a:ext cx="1338337" cy="2438921"/>
          </a:xfrm>
          <a:prstGeom prst="rect">
            <a:avLst/>
          </a:prstGeom>
          <a:noFill/>
          <a:ln w="9525">
            <a:noFill/>
            <a:miter lim="800000"/>
            <a:headEnd/>
            <a:tailEnd/>
          </a:ln>
        </p:spPr>
      </p:pic>
      <p:pic>
        <p:nvPicPr>
          <p:cNvPr id="32776" name="Picture 14" descr="chatter_android_mockup.png"/>
          <p:cNvPicPr>
            <a:picLocks noChangeAspect="1"/>
          </p:cNvPicPr>
          <p:nvPr/>
        </p:nvPicPr>
        <p:blipFill>
          <a:blip r:embed="rId7"/>
          <a:srcRect/>
          <a:stretch>
            <a:fillRect/>
          </a:stretch>
        </p:blipFill>
        <p:spPr bwMode="auto">
          <a:xfrm>
            <a:off x="228824" y="999320"/>
            <a:ext cx="2844105" cy="5054203"/>
          </a:xfrm>
          <a:prstGeom prst="rect">
            <a:avLst/>
          </a:prstGeom>
          <a:noFill/>
          <a:ln w="9525">
            <a:noFill/>
            <a:miter lim="800000"/>
            <a:headEnd/>
            <a:tailEnd/>
          </a:ln>
        </p:spPr>
      </p:pic>
      <p:sp>
        <p:nvSpPr>
          <p:cNvPr id="12" name="Title 1"/>
          <p:cNvSpPr>
            <a:spLocks noGrp="1"/>
          </p:cNvSpPr>
          <p:nvPr>
            <p:ph type="title"/>
          </p:nvPr>
        </p:nvSpPr>
        <p:spPr>
          <a:xfrm>
            <a:off x="304799" y="152400"/>
            <a:ext cx="8466667" cy="792163"/>
          </a:xfrm>
        </p:spPr>
        <p:txBody>
          <a:bodyPr/>
          <a:lstStyle/>
          <a:p>
            <a:r>
              <a:rPr lang="en-US" dirty="0" smtClean="0"/>
              <a:t>Chatter Mobile: A new enterprise app experience</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18"/>
          <p:cNvSpPr>
            <a:spLocks noChangeArrowheads="1"/>
          </p:cNvSpPr>
          <p:nvPr/>
        </p:nvSpPr>
        <p:spPr bwMode="auto">
          <a:xfrm>
            <a:off x="0" y="0"/>
            <a:ext cx="9144000" cy="6858000"/>
          </a:xfrm>
          <a:prstGeom prst="rect">
            <a:avLst/>
          </a:prstGeom>
          <a:solidFill>
            <a:srgbClr val="3C90CE"/>
          </a:solidFill>
          <a:ln w="9525">
            <a:noFill/>
            <a:miter lim="800000"/>
            <a:headEnd/>
            <a:tailEnd/>
          </a:ln>
          <a:effectLst/>
        </p:spPr>
        <p:txBody>
          <a:bodyPr wrap="none" anchor="ctr">
            <a:prstTxWarp prst="textNoShape">
              <a:avLst/>
            </a:prstTxWarp>
          </a:bodyPr>
          <a:lstStyle/>
          <a:p>
            <a:pPr>
              <a:defRPr/>
            </a:pPr>
            <a:endParaRPr lang="en-US"/>
          </a:p>
        </p:txBody>
      </p:sp>
      <p:sp>
        <p:nvSpPr>
          <p:cNvPr id="5" name="Rectangle 4"/>
          <p:cNvSpPr/>
          <p:nvPr/>
        </p:nvSpPr>
        <p:spPr>
          <a:xfrm>
            <a:off x="0" y="0"/>
            <a:ext cx="9144000" cy="6858000"/>
          </a:xfrm>
          <a:prstGeom prst="rect">
            <a:avLst/>
          </a:prstGeom>
          <a:gradFill flip="none" rotWithShape="1">
            <a:gsLst>
              <a:gs pos="49000">
                <a:schemeClr val="bg1">
                  <a:alpha val="0"/>
                </a:schemeClr>
              </a:gs>
              <a:gs pos="100000">
                <a:schemeClr val="bg1">
                  <a:alpha val="25000"/>
                </a:scheme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ヒラギノ角ゴ Pro W3" charset="-128"/>
              <a:cs typeface="ヒラギノ角ゴ Pro W3" charset="-128"/>
            </a:endParaRPr>
          </a:p>
        </p:txBody>
      </p:sp>
      <p:pic>
        <p:nvPicPr>
          <p:cNvPr id="8" name="Picture 30" descr="Cloud2_rgb"/>
          <p:cNvPicPr>
            <a:picLocks noChangeAspect="1" noChangeArrowheads="1"/>
          </p:cNvPicPr>
          <p:nvPr/>
        </p:nvPicPr>
        <p:blipFill>
          <a:blip r:embed="rId2"/>
          <a:srcRect l="45007" t="6485" r="-6854" b="-7104"/>
          <a:stretch>
            <a:fillRect/>
          </a:stretch>
        </p:blipFill>
        <p:spPr bwMode="auto">
          <a:xfrm>
            <a:off x="0" y="0"/>
            <a:ext cx="1000125" cy="1138238"/>
          </a:xfrm>
          <a:prstGeom prst="rect">
            <a:avLst/>
          </a:prstGeom>
          <a:noFill/>
          <a:ln w="9525">
            <a:noFill/>
            <a:miter lim="800000"/>
            <a:headEnd/>
            <a:tailEnd/>
          </a:ln>
        </p:spPr>
      </p:pic>
      <p:sp>
        <p:nvSpPr>
          <p:cNvPr id="7" name="Rectangle 2"/>
          <p:cNvSpPr>
            <a:spLocks noChangeArrowheads="1"/>
          </p:cNvSpPr>
          <p:nvPr/>
        </p:nvSpPr>
        <p:spPr bwMode="auto">
          <a:xfrm>
            <a:off x="388938" y="1400152"/>
            <a:ext cx="8383587" cy="495807"/>
          </a:xfrm>
          <a:prstGeom prst="rect">
            <a:avLst/>
          </a:prstGeom>
          <a:noFill/>
          <a:ln w="9525">
            <a:noFill/>
            <a:miter lim="800000"/>
            <a:headEnd/>
            <a:tailEnd/>
          </a:ln>
        </p:spPr>
        <p:txBody>
          <a:bodyPr lIns="64291" tIns="32146" rIns="64291" bIns="32146">
            <a:prstTxWarp prst="textNoShape">
              <a:avLst/>
            </a:prstTxWarp>
            <a:spAutoFit/>
          </a:bodyPr>
          <a:lstStyle/>
          <a:p>
            <a:r>
              <a:rPr lang="en-US" sz="2800" b="1" dirty="0" smtClean="0">
                <a:solidFill>
                  <a:srgbClr val="FFFFFF"/>
                </a:solidFill>
                <a:ea typeface="Arial" charset="0"/>
                <a:cs typeface="Arial" charset="0"/>
              </a:rPr>
              <a:t>Mobile Product Discussion</a:t>
            </a:r>
            <a:endParaRPr lang="en-US" sz="2800" b="1" dirty="0"/>
          </a:p>
        </p:txBody>
      </p:sp>
      <p:sp>
        <p:nvSpPr>
          <p:cNvPr id="9" name="Rectangle 8"/>
          <p:cNvSpPr>
            <a:spLocks noChangeArrowheads="1"/>
          </p:cNvSpPr>
          <p:nvPr/>
        </p:nvSpPr>
        <p:spPr bwMode="auto">
          <a:xfrm>
            <a:off x="709805" y="1954250"/>
            <a:ext cx="8383587" cy="988250"/>
          </a:xfrm>
          <a:prstGeom prst="rect">
            <a:avLst/>
          </a:prstGeom>
          <a:noFill/>
          <a:ln w="9525">
            <a:noFill/>
            <a:miter lim="800000"/>
            <a:headEnd/>
            <a:tailEnd/>
          </a:ln>
        </p:spPr>
        <p:txBody>
          <a:bodyPr lIns="64291" tIns="32146" rIns="64291" bIns="32146">
            <a:prstTxWarp prst="textNoShape">
              <a:avLst/>
            </a:prstTxWarp>
            <a:spAutoFit/>
          </a:bodyPr>
          <a:lstStyle/>
          <a:p>
            <a:r>
              <a:rPr lang="en-US" sz="2000" b="1" dirty="0" smtClean="0">
                <a:solidFill>
                  <a:schemeClr val="bg1">
                    <a:lumMod val="85000"/>
                  </a:schemeClr>
                </a:solidFill>
                <a:ea typeface="Arial" charset="0"/>
                <a:cs typeface="Arial" charset="0"/>
              </a:rPr>
              <a:t>Bing Yang</a:t>
            </a:r>
          </a:p>
          <a:p>
            <a:r>
              <a:rPr lang="en-US" sz="2000" dirty="0" smtClean="0">
                <a:solidFill>
                  <a:schemeClr val="bg1">
                    <a:lumMod val="85000"/>
                  </a:schemeClr>
                </a:solidFill>
                <a:ea typeface="Arial" charset="0"/>
                <a:cs typeface="Arial" charset="0"/>
              </a:rPr>
              <a:t>Senior Product Marketing Manager at </a:t>
            </a:r>
            <a:r>
              <a:rPr lang="en-US" sz="2000" dirty="0" err="1" smtClean="0">
                <a:solidFill>
                  <a:schemeClr val="bg1">
                    <a:lumMod val="85000"/>
                  </a:schemeClr>
                </a:solidFill>
                <a:ea typeface="Arial" charset="0"/>
                <a:cs typeface="Arial" charset="0"/>
              </a:rPr>
              <a:t>Salesforce.com</a:t>
            </a:r>
            <a:endParaRPr lang="en-US" sz="2000" dirty="0" smtClean="0">
              <a:solidFill>
                <a:schemeClr val="bg1">
                  <a:lumMod val="85000"/>
                </a:schemeClr>
              </a:solidFill>
              <a:ea typeface="Arial" charset="0"/>
              <a:cs typeface="Arial" charset="0"/>
            </a:endParaRPr>
          </a:p>
          <a:p>
            <a:endParaRPr lang="en-US" sz="2000" b="1" dirty="0"/>
          </a:p>
        </p:txBody>
      </p:sp>
      <p:cxnSp>
        <p:nvCxnSpPr>
          <p:cNvPr id="10" name="Straight Connector 9"/>
          <p:cNvCxnSpPr/>
          <p:nvPr/>
        </p:nvCxnSpPr>
        <p:spPr>
          <a:xfrm rot="5400000">
            <a:off x="408217" y="2300038"/>
            <a:ext cx="531276" cy="158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5362" name="Picture 17" descr="Laptop Reins using with phone call 1a.jpg"/>
          <p:cNvPicPr>
            <a:picLocks noChangeAspect="1"/>
          </p:cNvPicPr>
          <p:nvPr/>
        </p:nvPicPr>
        <p:blipFill>
          <a:blip r:embed="rId3"/>
          <a:srcRect l="4352" t="10448" r="13419"/>
          <a:stretch>
            <a:fillRect/>
          </a:stretch>
        </p:blipFill>
        <p:spPr bwMode="auto">
          <a:xfrm>
            <a:off x="0" y="0"/>
            <a:ext cx="9144000" cy="6858000"/>
          </a:xfrm>
          <a:prstGeom prst="rect">
            <a:avLst/>
          </a:prstGeom>
          <a:noFill/>
          <a:ln w="9525">
            <a:noFill/>
            <a:miter lim="800000"/>
            <a:headEnd/>
            <a:tailEnd/>
          </a:ln>
        </p:spPr>
      </p:pic>
      <p:sp>
        <p:nvSpPr>
          <p:cNvPr id="15363" name="Title 1"/>
          <p:cNvSpPr>
            <a:spLocks noGrp="1"/>
          </p:cNvSpPr>
          <p:nvPr>
            <p:ph type="title"/>
          </p:nvPr>
        </p:nvSpPr>
        <p:spPr>
          <a:xfrm>
            <a:off x="228600" y="274638"/>
            <a:ext cx="8229600" cy="1143000"/>
          </a:xfrm>
        </p:spPr>
        <p:txBody>
          <a:bodyPr/>
          <a:lstStyle/>
          <a:p>
            <a:r>
              <a:rPr lang="en-US" sz="4000" smtClean="0">
                <a:ea typeface="ＭＳ Ｐゴシック" charset="0"/>
                <a:cs typeface="ＭＳ Ｐゴシック" charset="0"/>
              </a:rPr>
              <a:t>What Makes a Great </a:t>
            </a:r>
            <a:br>
              <a:rPr lang="en-US" sz="4000" smtClean="0">
                <a:ea typeface="ＭＳ Ｐゴシック" charset="0"/>
                <a:cs typeface="ＭＳ Ｐゴシック" charset="0"/>
              </a:rPr>
            </a:br>
            <a:r>
              <a:rPr lang="en-US" sz="4000" smtClean="0">
                <a:ea typeface="ＭＳ Ｐゴシック" charset="0"/>
                <a:cs typeface="ＭＳ Ｐゴシック" charset="0"/>
              </a:rPr>
              <a:t>Mobile App?</a:t>
            </a: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4495800" y="1016000"/>
            <a:ext cx="4130675" cy="5130800"/>
            <a:chOff x="5046883" y="1016000"/>
            <a:chExt cx="4130983" cy="5130798"/>
          </a:xfrm>
        </p:grpSpPr>
        <p:grpSp>
          <p:nvGrpSpPr>
            <p:cNvPr id="3" name="Group 12"/>
            <p:cNvGrpSpPr>
              <a:grpSpLocks/>
            </p:cNvGrpSpPr>
            <p:nvPr/>
          </p:nvGrpSpPr>
          <p:grpSpPr bwMode="auto">
            <a:xfrm>
              <a:off x="5046883" y="1016000"/>
              <a:ext cx="4130983" cy="5130798"/>
              <a:chOff x="4097866" y="838200"/>
              <a:chExt cx="5842000" cy="7255931"/>
            </a:xfrm>
          </p:grpSpPr>
          <p:grpSp>
            <p:nvGrpSpPr>
              <p:cNvPr id="4" name="Group 19"/>
              <p:cNvGrpSpPr>
                <a:grpSpLocks/>
              </p:cNvGrpSpPr>
              <p:nvPr/>
            </p:nvGrpSpPr>
            <p:grpSpPr bwMode="auto">
              <a:xfrm>
                <a:off x="6350000" y="914400"/>
                <a:ext cx="2793999" cy="5943600"/>
                <a:chOff x="6350001" y="1524000"/>
                <a:chExt cx="2743204" cy="5334000"/>
              </a:xfrm>
            </p:grpSpPr>
            <p:sp>
              <p:nvSpPr>
                <p:cNvPr id="16" name="Rounded Rectangle 15"/>
                <p:cNvSpPr/>
                <p:nvPr/>
              </p:nvSpPr>
              <p:spPr>
                <a:xfrm>
                  <a:off x="6349802" y="1524118"/>
                  <a:ext cx="2744450" cy="5333094"/>
                </a:xfrm>
                <a:prstGeom prst="roundRect">
                  <a:avLst>
                    <a:gd name="adj" fmla="val 2453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ym typeface="Arial" pitchFamily="34" charset="0"/>
                  </a:endParaRPr>
                </a:p>
              </p:txBody>
            </p:sp>
            <p:sp>
              <p:nvSpPr>
                <p:cNvPr id="17" name="Rectangle 16"/>
                <p:cNvSpPr/>
                <p:nvPr/>
              </p:nvSpPr>
              <p:spPr>
                <a:xfrm>
                  <a:off x="6349802" y="5942507"/>
                  <a:ext cx="2744450" cy="91470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ym typeface="Arial" pitchFamily="34" charset="0"/>
                  </a:endParaRPr>
                </a:p>
              </p:txBody>
            </p:sp>
            <p:sp>
              <p:nvSpPr>
                <p:cNvPr id="18" name="Rectangle 17"/>
                <p:cNvSpPr/>
                <p:nvPr/>
              </p:nvSpPr>
              <p:spPr>
                <a:xfrm>
                  <a:off x="7544575" y="1524118"/>
                  <a:ext cx="1549677" cy="914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ym typeface="Arial" pitchFamily="34" charset="0"/>
                  </a:endParaRPr>
                </a:p>
              </p:txBody>
            </p:sp>
          </p:grpSp>
          <p:pic>
            <p:nvPicPr>
              <p:cNvPr id="17416" name="Picture 14"/>
              <p:cNvPicPr>
                <a:picLocks noChangeAspect="1"/>
              </p:cNvPicPr>
              <p:nvPr/>
            </p:nvPicPr>
            <p:blipFill>
              <a:blip r:embed="rId3">
                <a:clrChange>
                  <a:clrFrom>
                    <a:srgbClr val="FDFDFD"/>
                  </a:clrFrom>
                  <a:clrTo>
                    <a:srgbClr val="FDFDFD">
                      <a:alpha val="0"/>
                    </a:srgbClr>
                  </a:clrTo>
                </a:clrChange>
              </a:blip>
              <a:srcRect t="4111" r="4668" b="30672"/>
              <a:stretch>
                <a:fillRect/>
              </a:stretch>
            </p:blipFill>
            <p:spPr bwMode="auto">
              <a:xfrm>
                <a:off x="4097866" y="838200"/>
                <a:ext cx="5842000" cy="7255931"/>
              </a:xfrm>
              <a:prstGeom prst="rect">
                <a:avLst/>
              </a:prstGeom>
              <a:noFill/>
              <a:ln w="9525">
                <a:noFill/>
                <a:miter lim="800000"/>
                <a:headEnd/>
                <a:tailEnd/>
              </a:ln>
            </p:spPr>
          </p:pic>
        </p:grpSp>
        <p:pic>
          <p:nvPicPr>
            <p:cNvPr id="17414" name="Picture 11"/>
            <p:cNvPicPr>
              <a:picLocks noChangeAspect="1" noChangeArrowheads="1"/>
            </p:cNvPicPr>
            <p:nvPr/>
          </p:nvPicPr>
          <p:blipFill>
            <a:blip r:embed="rId4"/>
            <a:srcRect/>
            <a:stretch>
              <a:fillRect/>
            </a:stretch>
          </p:blipFill>
          <p:spPr bwMode="auto">
            <a:xfrm>
              <a:off x="5834064" y="2036660"/>
              <a:ext cx="2859152" cy="4107649"/>
            </a:xfrm>
            <a:prstGeom prst="rect">
              <a:avLst/>
            </a:prstGeom>
            <a:noFill/>
            <a:ln w="9525">
              <a:noFill/>
              <a:miter lim="800000"/>
              <a:headEnd/>
              <a:tailEnd/>
            </a:ln>
          </p:spPr>
        </p:pic>
      </p:grpSp>
      <p:sp>
        <p:nvSpPr>
          <p:cNvPr id="17411" name="Title 1"/>
          <p:cNvSpPr>
            <a:spLocks noGrp="1"/>
          </p:cNvSpPr>
          <p:nvPr>
            <p:ph type="title"/>
          </p:nvPr>
        </p:nvSpPr>
        <p:spPr>
          <a:xfrm>
            <a:off x="228600" y="274638"/>
            <a:ext cx="8229600" cy="1143000"/>
          </a:xfrm>
        </p:spPr>
        <p:txBody>
          <a:bodyPr anchor="t"/>
          <a:lstStyle/>
          <a:p>
            <a:r>
              <a:rPr lang="en-US" smtClean="0">
                <a:ea typeface="ＭＳ Ｐゴシック" charset="0"/>
                <a:cs typeface="ＭＳ Ｐゴシック" charset="0"/>
              </a:rPr>
              <a:t>What Makes a Great Mobile App?</a:t>
            </a:r>
          </a:p>
        </p:txBody>
      </p:sp>
      <p:sp>
        <p:nvSpPr>
          <p:cNvPr id="28" name="Rectangle 11"/>
          <p:cNvSpPr>
            <a:spLocks noChangeArrowheads="1"/>
          </p:cNvSpPr>
          <p:nvPr/>
        </p:nvSpPr>
        <p:spPr bwMode="auto">
          <a:xfrm>
            <a:off x="-114300" y="2022475"/>
            <a:ext cx="5126038" cy="1076325"/>
          </a:xfrm>
          <a:prstGeom prst="rect">
            <a:avLst/>
          </a:prstGeom>
          <a:noFill/>
          <a:ln w="9525">
            <a:noFill/>
            <a:miter lim="800000"/>
            <a:headEnd/>
            <a:tailEnd/>
          </a:ln>
        </p:spPr>
        <p:txBody>
          <a:bodyPr lIns="91435" tIns="45718" rIns="91435" bIns="45718">
            <a:prstTxWarp prst="textNoShape">
              <a:avLst/>
            </a:prstTxWarp>
            <a:spAutoFit/>
          </a:bodyPr>
          <a:lstStyle/>
          <a:p>
            <a:pPr algn="r">
              <a:spcAft>
                <a:spcPts val="0"/>
              </a:spcAft>
              <a:defRPr/>
            </a:pPr>
            <a:r>
              <a:rPr lang="en-US" sz="2800" b="1" dirty="0">
                <a:solidFill>
                  <a:srgbClr val="169DDC"/>
                </a:solidFill>
                <a:latin typeface="Arial" pitchFamily="-105" charset="0"/>
                <a:ea typeface="ヒラギノ角ゴ Pro W3" pitchFamily="-105" charset="-128"/>
                <a:cs typeface="ヒラギノ角ゴ Pro W3" pitchFamily="-105" charset="-128"/>
              </a:rPr>
              <a:t>Useful on the go</a:t>
            </a:r>
          </a:p>
          <a:p>
            <a:pPr algn="r">
              <a:spcAft>
                <a:spcPts val="0"/>
              </a:spcAft>
              <a:defRPr/>
            </a:pPr>
            <a:r>
              <a:rPr lang="en-US" dirty="0">
                <a:solidFill>
                  <a:schemeClr val="tx1">
                    <a:lumMod val="50000"/>
                    <a:lumOff val="50000"/>
                  </a:schemeClr>
                </a:solidFill>
                <a:latin typeface="Arial" pitchFamily="-105" charset="0"/>
                <a:ea typeface="ヒラギノ角ゴ Pro W3" pitchFamily="-105" charset="-128"/>
                <a:cs typeface="ヒラギノ角ゴ Pro W3" pitchFamily="-105" charset="-128"/>
              </a:rPr>
              <a:t>Relevant all the time, wherever you are</a:t>
            </a:r>
            <a:endParaRPr lang="en-US" b="1" dirty="0">
              <a:solidFill>
                <a:srgbClr val="169DDC"/>
              </a:solidFill>
              <a:latin typeface="Arial" pitchFamily="-105" charset="0"/>
              <a:ea typeface="ヒラギノ角ゴ Pro W3" pitchFamily="-105" charset="-128"/>
              <a:cs typeface="ヒラギノ角ゴ Pro W3" pitchFamily="-105" charset="-128"/>
            </a:endParaRPr>
          </a:p>
          <a:p>
            <a:pPr algn="r">
              <a:spcAft>
                <a:spcPts val="0"/>
              </a:spcAft>
              <a:defRPr/>
            </a:pPr>
            <a:endParaRPr lang="en-US" b="1" dirty="0">
              <a:solidFill>
                <a:srgbClr val="169DDC"/>
              </a:solidFill>
              <a:latin typeface="Arial" pitchFamily="-105" charset="0"/>
              <a:ea typeface="ヒラギノ角ゴ Pro W3" pitchFamily="-105" charset="-128"/>
              <a:cs typeface="ヒラギノ角ゴ Pro W3" pitchFamily="-105" charset="-128"/>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ea typeface="ＭＳ Ｐゴシック" charset="0"/>
                <a:cs typeface="ＭＳ Ｐゴシック" charset="0"/>
              </a:rPr>
              <a:t>Safe Harbor</a:t>
            </a:r>
          </a:p>
        </p:txBody>
      </p:sp>
      <p:sp>
        <p:nvSpPr>
          <p:cNvPr id="26627" name="TextBox 4"/>
          <p:cNvSpPr txBox="1">
            <a:spLocks noChangeArrowheads="1"/>
          </p:cNvSpPr>
          <p:nvPr/>
        </p:nvSpPr>
        <p:spPr bwMode="auto">
          <a:xfrm>
            <a:off x="509588" y="1162050"/>
            <a:ext cx="8186737" cy="4340225"/>
          </a:xfrm>
          <a:prstGeom prst="rect">
            <a:avLst/>
          </a:prstGeom>
          <a:noFill/>
          <a:ln w="9525">
            <a:noFill/>
            <a:miter lim="800000"/>
            <a:headEnd/>
            <a:tailEnd/>
          </a:ln>
        </p:spPr>
        <p:txBody>
          <a:bodyPr>
            <a:prstTxWarp prst="textNoShape">
              <a:avLst/>
            </a:prstTxWarp>
            <a:spAutoFit/>
          </a:bodyPr>
          <a:lstStyle/>
          <a:p>
            <a:r>
              <a:rPr lang="en-US" sz="1200">
                <a:solidFill>
                  <a:schemeClr val="bg2"/>
                </a:solidFill>
              </a:rPr>
              <a:t>Safe harbor statement under the Private Securities Litigation Reform Act of 1995: 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endParaRPr lang="en-US" sz="1200">
              <a:solidFill>
                <a:schemeClr val="bg2"/>
              </a:solidFill>
            </a:endParaRPr>
          </a:p>
          <a:p>
            <a:r>
              <a:rPr lang="en-US" sz="1200">
                <a:solidFill>
                  <a:schemeClr val="bg2"/>
                </a:solidFill>
              </a:rPr>
              <a:t>The risks and uncertainties referred to above include – but are not limited to – risks associated with developing and delivering new functionality for our service, our new business model, our past operating losses, possible fluctuations in our operating results and rate of growth, interruptions or delays in our Web hosting, breach of our security measures,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filed and our quarterly report for the most recent fiscal quarter ended July 31, 2008. These documents are available on the SEC Filings section of the Investor Information section of our Web site. </a:t>
            </a:r>
          </a:p>
          <a:p>
            <a:endParaRPr lang="en-US" sz="1200">
              <a:solidFill>
                <a:schemeClr val="bg2"/>
              </a:solidFill>
            </a:endParaRPr>
          </a:p>
          <a:p>
            <a:r>
              <a:rPr lang="en-US" sz="1200">
                <a:solidFill>
                  <a:schemeClr val="bg2"/>
                </a:solidFill>
              </a:rPr>
              <a:t>Any unreleased services or features referenced in this or other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Rectangle 9"/>
          <p:cNvSpPr/>
          <p:nvPr/>
        </p:nvSpPr>
        <p:spPr>
          <a:xfrm>
            <a:off x="0" y="0"/>
            <a:ext cx="9144000" cy="1524000"/>
          </a:xfrm>
          <a:prstGeom prst="rect">
            <a:avLst/>
          </a:prstGeom>
          <a:solidFill>
            <a:schemeClr val="bg1">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a:sym typeface="Arial" pitchFamily="34" charset="0"/>
            </a:endParaRPr>
          </a:p>
        </p:txBody>
      </p:sp>
      <p:grpSp>
        <p:nvGrpSpPr>
          <p:cNvPr id="2" name="Group 26"/>
          <p:cNvGrpSpPr>
            <a:grpSpLocks/>
          </p:cNvGrpSpPr>
          <p:nvPr/>
        </p:nvGrpSpPr>
        <p:grpSpPr bwMode="auto">
          <a:xfrm>
            <a:off x="4495800" y="1016000"/>
            <a:ext cx="4130675" cy="5130800"/>
            <a:chOff x="5046883" y="1016000"/>
            <a:chExt cx="4130983" cy="5130800"/>
          </a:xfrm>
        </p:grpSpPr>
        <p:grpSp>
          <p:nvGrpSpPr>
            <p:cNvPr id="3" name="Group 12"/>
            <p:cNvGrpSpPr>
              <a:grpSpLocks/>
            </p:cNvGrpSpPr>
            <p:nvPr/>
          </p:nvGrpSpPr>
          <p:grpSpPr bwMode="auto">
            <a:xfrm>
              <a:off x="5046883" y="1016000"/>
              <a:ext cx="4130983" cy="5130798"/>
              <a:chOff x="4097866" y="838200"/>
              <a:chExt cx="5842000" cy="7255931"/>
            </a:xfrm>
          </p:grpSpPr>
          <p:grpSp>
            <p:nvGrpSpPr>
              <p:cNvPr id="4" name="Group 19"/>
              <p:cNvGrpSpPr>
                <a:grpSpLocks/>
              </p:cNvGrpSpPr>
              <p:nvPr/>
            </p:nvGrpSpPr>
            <p:grpSpPr bwMode="auto">
              <a:xfrm>
                <a:off x="6350000" y="914400"/>
                <a:ext cx="2793999" cy="5943600"/>
                <a:chOff x="6350001" y="1524000"/>
                <a:chExt cx="2743204" cy="5334000"/>
              </a:xfrm>
            </p:grpSpPr>
            <p:sp>
              <p:nvSpPr>
                <p:cNvPr id="16" name="Rounded Rectangle 15"/>
                <p:cNvSpPr/>
                <p:nvPr/>
              </p:nvSpPr>
              <p:spPr>
                <a:xfrm>
                  <a:off x="6349802" y="1524118"/>
                  <a:ext cx="2744450" cy="5333096"/>
                </a:xfrm>
                <a:prstGeom prst="roundRect">
                  <a:avLst>
                    <a:gd name="adj" fmla="val 2453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ym typeface="Arial" pitchFamily="34" charset="0"/>
                  </a:endParaRPr>
                </a:p>
              </p:txBody>
            </p:sp>
            <p:sp>
              <p:nvSpPr>
                <p:cNvPr id="17" name="Rectangle 16"/>
                <p:cNvSpPr/>
                <p:nvPr/>
              </p:nvSpPr>
              <p:spPr>
                <a:xfrm>
                  <a:off x="6349802" y="5942509"/>
                  <a:ext cx="2744450" cy="91470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ym typeface="Arial" pitchFamily="34" charset="0"/>
                  </a:endParaRPr>
                </a:p>
              </p:txBody>
            </p:sp>
            <p:sp>
              <p:nvSpPr>
                <p:cNvPr id="18" name="Rectangle 17"/>
                <p:cNvSpPr/>
                <p:nvPr/>
              </p:nvSpPr>
              <p:spPr>
                <a:xfrm>
                  <a:off x="7544575" y="1524118"/>
                  <a:ext cx="1549677" cy="914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ym typeface="Arial" pitchFamily="34" charset="0"/>
                  </a:endParaRPr>
                </a:p>
              </p:txBody>
            </p:sp>
          </p:grpSp>
          <p:pic>
            <p:nvPicPr>
              <p:cNvPr id="19468" name="Picture 14"/>
              <p:cNvPicPr>
                <a:picLocks noChangeAspect="1"/>
              </p:cNvPicPr>
              <p:nvPr/>
            </p:nvPicPr>
            <p:blipFill>
              <a:blip r:embed="rId3">
                <a:clrChange>
                  <a:clrFrom>
                    <a:srgbClr val="FDFDFD"/>
                  </a:clrFrom>
                  <a:clrTo>
                    <a:srgbClr val="FDFDFD">
                      <a:alpha val="0"/>
                    </a:srgbClr>
                  </a:clrTo>
                </a:clrChange>
              </a:blip>
              <a:srcRect t="4111" r="4668" b="30672"/>
              <a:stretch>
                <a:fillRect/>
              </a:stretch>
            </p:blipFill>
            <p:spPr bwMode="auto">
              <a:xfrm>
                <a:off x="4097866" y="838200"/>
                <a:ext cx="5842000" cy="7255931"/>
              </a:xfrm>
              <a:prstGeom prst="rect">
                <a:avLst/>
              </a:prstGeom>
              <a:noFill/>
              <a:ln w="9525">
                <a:noFill/>
                <a:miter lim="800000"/>
                <a:headEnd/>
                <a:tailEnd/>
              </a:ln>
            </p:spPr>
          </p:pic>
        </p:grpSp>
        <p:pic>
          <p:nvPicPr>
            <p:cNvPr id="19466" name="Picture 2"/>
            <p:cNvPicPr>
              <a:picLocks noChangeAspect="1" noChangeArrowheads="1"/>
            </p:cNvPicPr>
            <p:nvPr/>
          </p:nvPicPr>
          <p:blipFill>
            <a:blip r:embed="rId4"/>
            <a:srcRect b="4243"/>
            <a:stretch>
              <a:fillRect/>
            </a:stretch>
          </p:blipFill>
          <p:spPr bwMode="auto">
            <a:xfrm>
              <a:off x="5841470" y="2022741"/>
              <a:ext cx="2871216" cy="4124059"/>
            </a:xfrm>
            <a:prstGeom prst="rect">
              <a:avLst/>
            </a:prstGeom>
            <a:noFill/>
            <a:ln w="9525">
              <a:noFill/>
              <a:miter lim="800000"/>
              <a:headEnd/>
              <a:tailEnd/>
            </a:ln>
          </p:spPr>
        </p:pic>
      </p:grpSp>
      <p:sp>
        <p:nvSpPr>
          <p:cNvPr id="19460" name="Rectangle 18"/>
          <p:cNvSpPr>
            <a:spLocks noChangeArrowheads="1"/>
          </p:cNvSpPr>
          <p:nvPr/>
        </p:nvSpPr>
        <p:spPr bwMode="auto">
          <a:xfrm flipH="1">
            <a:off x="0" y="6167438"/>
            <a:ext cx="9144000" cy="690562"/>
          </a:xfrm>
          <a:prstGeom prst="rect">
            <a:avLst/>
          </a:prstGeom>
          <a:gradFill rotWithShape="1">
            <a:gsLst>
              <a:gs pos="0">
                <a:srgbClr val="FFFFFF"/>
              </a:gs>
              <a:gs pos="20000">
                <a:srgbClr val="FFFFFF"/>
              </a:gs>
              <a:gs pos="100000">
                <a:srgbClr val="3C90CE"/>
              </a:gs>
            </a:gsLst>
            <a:lin ang="0" scaled="1"/>
          </a:gradFill>
          <a:ln w="9525">
            <a:noFill/>
            <a:miter lim="800000"/>
            <a:headEnd/>
            <a:tailEnd/>
          </a:ln>
        </p:spPr>
        <p:txBody>
          <a:bodyPr wrap="none" anchor="ctr">
            <a:prstTxWarp prst="textNoShape">
              <a:avLst/>
            </a:prstTxWarp>
          </a:bodyPr>
          <a:lstStyle/>
          <a:p>
            <a:endParaRPr lang="en-US"/>
          </a:p>
        </p:txBody>
      </p:sp>
      <p:pic>
        <p:nvPicPr>
          <p:cNvPr id="19461" name="Picture 8" descr="cloudforce2010_WHITE_rgb.png"/>
          <p:cNvPicPr>
            <a:picLocks noChangeAspect="1"/>
          </p:cNvPicPr>
          <p:nvPr/>
        </p:nvPicPr>
        <p:blipFill>
          <a:blip r:embed="rId5"/>
          <a:srcRect l="11111" t="34802" r="12334" b="38924"/>
          <a:stretch>
            <a:fillRect/>
          </a:stretch>
        </p:blipFill>
        <p:spPr bwMode="auto">
          <a:xfrm>
            <a:off x="6562725" y="6245225"/>
            <a:ext cx="2165350" cy="481013"/>
          </a:xfrm>
          <a:prstGeom prst="rect">
            <a:avLst/>
          </a:prstGeom>
          <a:noFill/>
          <a:ln w="9525">
            <a:noFill/>
            <a:miter lim="800000"/>
            <a:headEnd/>
            <a:tailEnd/>
          </a:ln>
        </p:spPr>
      </p:pic>
      <p:pic>
        <p:nvPicPr>
          <p:cNvPr id="19462" name="Picture 12" descr="no_shadow.png"/>
          <p:cNvPicPr>
            <a:picLocks noChangeAspect="1"/>
          </p:cNvPicPr>
          <p:nvPr/>
        </p:nvPicPr>
        <p:blipFill>
          <a:blip r:embed="rId6"/>
          <a:srcRect/>
          <a:stretch>
            <a:fillRect/>
          </a:stretch>
        </p:blipFill>
        <p:spPr bwMode="auto">
          <a:xfrm>
            <a:off x="325438" y="5827713"/>
            <a:ext cx="1233487" cy="969962"/>
          </a:xfrm>
          <a:prstGeom prst="rect">
            <a:avLst/>
          </a:prstGeom>
          <a:noFill/>
          <a:ln w="9525">
            <a:noFill/>
            <a:miter lim="800000"/>
            <a:headEnd/>
            <a:tailEnd/>
          </a:ln>
        </p:spPr>
      </p:pic>
      <p:sp>
        <p:nvSpPr>
          <p:cNvPr id="19463" name="Title 1"/>
          <p:cNvSpPr>
            <a:spLocks noGrp="1"/>
          </p:cNvSpPr>
          <p:nvPr>
            <p:ph type="title"/>
          </p:nvPr>
        </p:nvSpPr>
        <p:spPr>
          <a:xfrm>
            <a:off x="228600" y="274638"/>
            <a:ext cx="8229600" cy="1143000"/>
          </a:xfrm>
        </p:spPr>
        <p:txBody>
          <a:bodyPr anchor="t"/>
          <a:lstStyle/>
          <a:p>
            <a:r>
              <a:rPr lang="en-US" smtClean="0">
                <a:ea typeface="ＭＳ Ｐゴシック" charset="0"/>
                <a:cs typeface="ＭＳ Ｐゴシック" charset="0"/>
              </a:rPr>
              <a:t>What Makes a Great Mobile App?</a:t>
            </a:r>
          </a:p>
        </p:txBody>
      </p:sp>
      <p:sp>
        <p:nvSpPr>
          <p:cNvPr id="31" name="Rectangle 11"/>
          <p:cNvSpPr>
            <a:spLocks noChangeArrowheads="1"/>
          </p:cNvSpPr>
          <p:nvPr/>
        </p:nvSpPr>
        <p:spPr bwMode="auto">
          <a:xfrm>
            <a:off x="-114300" y="2022475"/>
            <a:ext cx="5126038" cy="2062163"/>
          </a:xfrm>
          <a:prstGeom prst="rect">
            <a:avLst/>
          </a:prstGeom>
          <a:noFill/>
          <a:ln w="9525">
            <a:noFill/>
            <a:miter lim="800000"/>
            <a:headEnd/>
            <a:tailEnd/>
          </a:ln>
        </p:spPr>
        <p:txBody>
          <a:bodyPr lIns="91435" tIns="45718" rIns="91435" bIns="45718">
            <a:prstTxWarp prst="textNoShape">
              <a:avLst/>
            </a:prstTxWarp>
            <a:spAutoFit/>
          </a:bodyPr>
          <a:lstStyle/>
          <a:p>
            <a:pPr algn="r">
              <a:spcAft>
                <a:spcPts val="0"/>
              </a:spcAft>
              <a:defRPr/>
            </a:pPr>
            <a:r>
              <a:rPr lang="en-US" sz="2800" b="1" dirty="0">
                <a:solidFill>
                  <a:srgbClr val="169DDC"/>
                </a:solidFill>
                <a:latin typeface="Arial" pitchFamily="-105" charset="0"/>
                <a:ea typeface="ヒラギノ角ゴ Pro W3" pitchFamily="-105" charset="-128"/>
                <a:cs typeface="ヒラギノ角ゴ Pro W3" pitchFamily="-105" charset="-128"/>
              </a:rPr>
              <a:t>Useful on the go</a:t>
            </a:r>
          </a:p>
          <a:p>
            <a:pPr algn="r">
              <a:spcAft>
                <a:spcPts val="0"/>
              </a:spcAft>
              <a:defRPr/>
            </a:pPr>
            <a:r>
              <a:rPr lang="en-US" dirty="0">
                <a:solidFill>
                  <a:schemeClr val="tx1">
                    <a:lumMod val="50000"/>
                    <a:lumOff val="50000"/>
                  </a:schemeClr>
                </a:solidFill>
                <a:latin typeface="Arial" pitchFamily="-105" charset="0"/>
                <a:ea typeface="ヒラギノ角ゴ Pro W3" pitchFamily="-105" charset="-128"/>
                <a:cs typeface="ヒラギノ角ゴ Pro W3" pitchFamily="-105" charset="-128"/>
              </a:rPr>
              <a:t>Relevant all the time, wherever you are</a:t>
            </a:r>
            <a:endParaRPr lang="en-US" b="1" dirty="0">
              <a:solidFill>
                <a:srgbClr val="169DDC"/>
              </a:solidFill>
              <a:latin typeface="Arial" pitchFamily="-105" charset="0"/>
              <a:ea typeface="ヒラギノ角ゴ Pro W3" pitchFamily="-105" charset="-128"/>
              <a:cs typeface="ヒラギノ角ゴ Pro W3" pitchFamily="-105" charset="-128"/>
            </a:endParaRPr>
          </a:p>
          <a:p>
            <a:pPr algn="r">
              <a:spcAft>
                <a:spcPts val="0"/>
              </a:spcAft>
              <a:defRPr/>
            </a:pPr>
            <a:endParaRPr lang="en-US" b="1" dirty="0">
              <a:solidFill>
                <a:srgbClr val="169DDC"/>
              </a:solidFill>
              <a:latin typeface="Arial" pitchFamily="-105" charset="0"/>
              <a:ea typeface="ヒラギノ角ゴ Pro W3" pitchFamily="-105" charset="-128"/>
              <a:cs typeface="ヒラギノ角ゴ Pro W3" pitchFamily="-105" charset="-128"/>
            </a:endParaRPr>
          </a:p>
          <a:p>
            <a:pPr algn="r">
              <a:spcAft>
                <a:spcPts val="0"/>
              </a:spcAft>
              <a:defRPr/>
            </a:pPr>
            <a:r>
              <a:rPr lang="en-US" sz="2800" b="1" dirty="0">
                <a:solidFill>
                  <a:srgbClr val="169DDC"/>
                </a:solidFill>
                <a:latin typeface="Arial" pitchFamily="-105" charset="0"/>
                <a:ea typeface="ヒラギノ角ゴ Pro W3" pitchFamily="-105" charset="-128"/>
                <a:cs typeface="ヒラギノ角ゴ Pro W3" pitchFamily="-105" charset="-128"/>
              </a:rPr>
              <a:t>Great mobile features</a:t>
            </a:r>
          </a:p>
          <a:p>
            <a:pPr algn="r">
              <a:spcAft>
                <a:spcPts val="0"/>
              </a:spcAft>
              <a:defRPr/>
            </a:pPr>
            <a:r>
              <a:rPr lang="en-US" dirty="0">
                <a:solidFill>
                  <a:schemeClr val="tx1">
                    <a:lumMod val="50000"/>
                    <a:lumOff val="50000"/>
                  </a:schemeClr>
                </a:solidFill>
                <a:latin typeface="Arial" pitchFamily="-105" charset="0"/>
                <a:ea typeface="ヒラギノ角ゴ Pro W3" pitchFamily="-105" charset="-128"/>
                <a:cs typeface="ヒラギノ角ゴ Pro W3" pitchFamily="-105" charset="-128"/>
              </a:rPr>
              <a:t>Camera, GPS, Compass, Voice, Touch</a:t>
            </a:r>
            <a:endParaRPr lang="en-US" b="1" dirty="0">
              <a:solidFill>
                <a:srgbClr val="169DDC"/>
              </a:solidFill>
              <a:latin typeface="Arial" pitchFamily="-105" charset="0"/>
              <a:ea typeface="ヒラギノ角ゴ Pro W3" pitchFamily="-105" charset="-128"/>
              <a:cs typeface="ヒラギノ角ゴ Pro W3" pitchFamily="-105" charset="-128"/>
            </a:endParaRPr>
          </a:p>
          <a:p>
            <a:pPr algn="r">
              <a:spcAft>
                <a:spcPts val="0"/>
              </a:spcAft>
              <a:defRPr/>
            </a:pPr>
            <a:endParaRPr lang="en-US" b="1" dirty="0">
              <a:solidFill>
                <a:srgbClr val="169DDC"/>
              </a:solidFill>
              <a:latin typeface="Arial" pitchFamily="-105" charset="0"/>
              <a:ea typeface="ヒラギノ角ゴ Pro W3" pitchFamily="-105" charset="-128"/>
              <a:cs typeface="ヒラギノ角ゴ Pro W3" pitchFamily="-105" charset="-128"/>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Rectangle 11"/>
          <p:cNvSpPr>
            <a:spLocks noChangeArrowheads="1"/>
          </p:cNvSpPr>
          <p:nvPr/>
        </p:nvSpPr>
        <p:spPr bwMode="auto">
          <a:xfrm>
            <a:off x="-114300" y="2022475"/>
            <a:ext cx="5126038" cy="2768600"/>
          </a:xfrm>
          <a:prstGeom prst="rect">
            <a:avLst/>
          </a:prstGeom>
          <a:noFill/>
          <a:ln w="9525">
            <a:noFill/>
            <a:miter lim="800000"/>
            <a:headEnd/>
            <a:tailEnd/>
          </a:ln>
        </p:spPr>
        <p:txBody>
          <a:bodyPr lIns="91435" tIns="45718" rIns="91435" bIns="45718">
            <a:prstTxWarp prst="textNoShape">
              <a:avLst/>
            </a:prstTxWarp>
            <a:spAutoFit/>
          </a:bodyPr>
          <a:lstStyle/>
          <a:p>
            <a:pPr algn="r">
              <a:spcAft>
                <a:spcPts val="0"/>
              </a:spcAft>
              <a:defRPr/>
            </a:pPr>
            <a:r>
              <a:rPr lang="en-US" sz="2800" b="1" dirty="0">
                <a:solidFill>
                  <a:srgbClr val="169DDC"/>
                </a:solidFill>
                <a:latin typeface="Arial" pitchFamily="-105" charset="0"/>
                <a:ea typeface="ヒラギノ角ゴ Pro W3" pitchFamily="-105" charset="-128"/>
                <a:cs typeface="ヒラギノ角ゴ Pro W3" pitchFamily="-105" charset="-128"/>
              </a:rPr>
              <a:t>Useful on the go</a:t>
            </a:r>
          </a:p>
          <a:p>
            <a:pPr algn="r">
              <a:spcAft>
                <a:spcPts val="0"/>
              </a:spcAft>
              <a:defRPr/>
            </a:pPr>
            <a:r>
              <a:rPr lang="en-US" dirty="0">
                <a:solidFill>
                  <a:schemeClr val="tx1">
                    <a:lumMod val="50000"/>
                    <a:lumOff val="50000"/>
                  </a:schemeClr>
                </a:solidFill>
                <a:latin typeface="Arial" pitchFamily="-105" charset="0"/>
                <a:ea typeface="ヒラギノ角ゴ Pro W3" pitchFamily="-105" charset="-128"/>
                <a:cs typeface="ヒラギノ角ゴ Pro W3" pitchFamily="-105" charset="-128"/>
              </a:rPr>
              <a:t>Relevant all the time, wherever you are</a:t>
            </a:r>
            <a:endParaRPr lang="en-US" b="1" dirty="0">
              <a:solidFill>
                <a:srgbClr val="169DDC"/>
              </a:solidFill>
              <a:latin typeface="Arial" pitchFamily="-105" charset="0"/>
              <a:ea typeface="ヒラギノ角ゴ Pro W3" pitchFamily="-105" charset="-128"/>
              <a:cs typeface="ヒラギノ角ゴ Pro W3" pitchFamily="-105" charset="-128"/>
            </a:endParaRPr>
          </a:p>
          <a:p>
            <a:pPr algn="r">
              <a:spcAft>
                <a:spcPts val="0"/>
              </a:spcAft>
              <a:defRPr/>
            </a:pPr>
            <a:endParaRPr lang="en-US" b="1" dirty="0">
              <a:solidFill>
                <a:srgbClr val="169DDC"/>
              </a:solidFill>
              <a:latin typeface="Arial" pitchFamily="-105" charset="0"/>
              <a:ea typeface="ヒラギノ角ゴ Pro W3" pitchFamily="-105" charset="-128"/>
              <a:cs typeface="ヒラギノ角ゴ Pro W3" pitchFamily="-105" charset="-128"/>
            </a:endParaRPr>
          </a:p>
          <a:p>
            <a:pPr algn="r">
              <a:spcAft>
                <a:spcPts val="0"/>
              </a:spcAft>
              <a:defRPr/>
            </a:pPr>
            <a:r>
              <a:rPr lang="en-US" sz="2800" b="1" dirty="0">
                <a:solidFill>
                  <a:srgbClr val="169DDC"/>
                </a:solidFill>
                <a:latin typeface="Arial" pitchFamily="-105" charset="0"/>
                <a:ea typeface="ヒラギノ角ゴ Pro W3" pitchFamily="-105" charset="-128"/>
                <a:cs typeface="ヒラギノ角ゴ Pro W3" pitchFamily="-105" charset="-128"/>
              </a:rPr>
              <a:t>Great mobile features</a:t>
            </a:r>
          </a:p>
          <a:p>
            <a:pPr algn="r">
              <a:spcAft>
                <a:spcPts val="0"/>
              </a:spcAft>
              <a:defRPr/>
            </a:pPr>
            <a:r>
              <a:rPr lang="en-US" dirty="0">
                <a:solidFill>
                  <a:schemeClr val="tx1">
                    <a:lumMod val="50000"/>
                    <a:lumOff val="50000"/>
                  </a:schemeClr>
                </a:solidFill>
                <a:latin typeface="Arial" pitchFamily="-105" charset="0"/>
                <a:ea typeface="ヒラギノ角ゴ Pro W3" pitchFamily="-105" charset="-128"/>
                <a:cs typeface="ヒラギノ角ゴ Pro W3" pitchFamily="-105" charset="-128"/>
              </a:rPr>
              <a:t>Camera, GPS, Compass, Voice, Touch</a:t>
            </a:r>
            <a:endParaRPr lang="en-US" b="1" dirty="0">
              <a:solidFill>
                <a:srgbClr val="169DDC"/>
              </a:solidFill>
              <a:latin typeface="Arial" pitchFamily="-105" charset="0"/>
              <a:ea typeface="ヒラギノ角ゴ Pro W3" pitchFamily="-105" charset="-128"/>
              <a:cs typeface="ヒラギノ角ゴ Pro W3" pitchFamily="-105" charset="-128"/>
            </a:endParaRPr>
          </a:p>
          <a:p>
            <a:pPr algn="r">
              <a:spcAft>
                <a:spcPts val="0"/>
              </a:spcAft>
              <a:defRPr/>
            </a:pPr>
            <a:endParaRPr lang="en-US" b="1" dirty="0">
              <a:solidFill>
                <a:srgbClr val="169DDC"/>
              </a:solidFill>
              <a:latin typeface="Arial" pitchFamily="-105" charset="0"/>
              <a:ea typeface="ヒラギノ角ゴ Pro W3" pitchFamily="-105" charset="-128"/>
              <a:cs typeface="ヒラギノ角ゴ Pro W3" pitchFamily="-105" charset="-128"/>
            </a:endParaRPr>
          </a:p>
          <a:p>
            <a:pPr algn="r">
              <a:spcAft>
                <a:spcPts val="0"/>
              </a:spcAft>
              <a:defRPr/>
            </a:pPr>
            <a:r>
              <a:rPr lang="en-US" sz="2800" b="1" dirty="0">
                <a:solidFill>
                  <a:srgbClr val="169DDC"/>
                </a:solidFill>
                <a:latin typeface="Arial" pitchFamily="-105" charset="0"/>
                <a:ea typeface="ヒラギノ角ゴ Pro W3" pitchFamily="-105" charset="-128"/>
                <a:cs typeface="ヒラギノ角ゴ Pro W3" pitchFamily="-105" charset="-128"/>
              </a:rPr>
              <a:t>Built on the Cloud</a:t>
            </a:r>
          </a:p>
          <a:p>
            <a:pPr algn="r">
              <a:spcAft>
                <a:spcPts val="0"/>
              </a:spcAft>
              <a:defRPr/>
            </a:pPr>
            <a:r>
              <a:rPr lang="en-US" dirty="0">
                <a:solidFill>
                  <a:schemeClr val="tx1">
                    <a:lumMod val="50000"/>
                    <a:lumOff val="50000"/>
                  </a:schemeClr>
                </a:solidFill>
                <a:latin typeface="Arial" pitchFamily="-105" charset="0"/>
                <a:ea typeface="ヒラギノ角ゴ Pro W3" pitchFamily="-105" charset="-128"/>
                <a:cs typeface="ヒラギノ角ゴ Pro W3" pitchFamily="-105" charset="-128"/>
              </a:rPr>
              <a:t>“A million servers in the palm of your hand”</a:t>
            </a:r>
          </a:p>
        </p:txBody>
      </p:sp>
      <p:grpSp>
        <p:nvGrpSpPr>
          <p:cNvPr id="2" name="Group 21"/>
          <p:cNvGrpSpPr>
            <a:grpSpLocks/>
          </p:cNvGrpSpPr>
          <p:nvPr/>
        </p:nvGrpSpPr>
        <p:grpSpPr bwMode="auto">
          <a:xfrm>
            <a:off x="4495800" y="1016000"/>
            <a:ext cx="4130675" cy="5130800"/>
            <a:chOff x="4461709" y="1016000"/>
            <a:chExt cx="4130983" cy="5130800"/>
          </a:xfrm>
        </p:grpSpPr>
        <p:grpSp>
          <p:nvGrpSpPr>
            <p:cNvPr id="3" name="Group 12"/>
            <p:cNvGrpSpPr>
              <a:grpSpLocks/>
            </p:cNvGrpSpPr>
            <p:nvPr/>
          </p:nvGrpSpPr>
          <p:grpSpPr bwMode="auto">
            <a:xfrm>
              <a:off x="4461709" y="1016000"/>
              <a:ext cx="4130983" cy="5130798"/>
              <a:chOff x="4097866" y="838200"/>
              <a:chExt cx="5842000" cy="7255931"/>
            </a:xfrm>
          </p:grpSpPr>
          <p:grpSp>
            <p:nvGrpSpPr>
              <p:cNvPr id="4" name="Group 19"/>
              <p:cNvGrpSpPr>
                <a:grpSpLocks/>
              </p:cNvGrpSpPr>
              <p:nvPr/>
            </p:nvGrpSpPr>
            <p:grpSpPr bwMode="auto">
              <a:xfrm>
                <a:off x="6350000" y="914400"/>
                <a:ext cx="2793999" cy="5943600"/>
                <a:chOff x="6350001" y="1524000"/>
                <a:chExt cx="2743204" cy="5334000"/>
              </a:xfrm>
            </p:grpSpPr>
            <p:sp>
              <p:nvSpPr>
                <p:cNvPr id="16" name="Rounded Rectangle 15"/>
                <p:cNvSpPr/>
                <p:nvPr/>
              </p:nvSpPr>
              <p:spPr>
                <a:xfrm>
                  <a:off x="6349802" y="1524118"/>
                  <a:ext cx="2744450" cy="5333096"/>
                </a:xfrm>
                <a:prstGeom prst="roundRect">
                  <a:avLst>
                    <a:gd name="adj" fmla="val 2453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ym typeface="Arial" pitchFamily="34" charset="0"/>
                  </a:endParaRPr>
                </a:p>
              </p:txBody>
            </p:sp>
            <p:sp>
              <p:nvSpPr>
                <p:cNvPr id="17" name="Rectangle 16"/>
                <p:cNvSpPr/>
                <p:nvPr/>
              </p:nvSpPr>
              <p:spPr>
                <a:xfrm>
                  <a:off x="6349802" y="5942509"/>
                  <a:ext cx="2744450" cy="91470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ym typeface="Arial" pitchFamily="34" charset="0"/>
                  </a:endParaRPr>
                </a:p>
              </p:txBody>
            </p:sp>
            <p:sp>
              <p:nvSpPr>
                <p:cNvPr id="18" name="Rectangle 17"/>
                <p:cNvSpPr/>
                <p:nvPr/>
              </p:nvSpPr>
              <p:spPr>
                <a:xfrm>
                  <a:off x="7544575" y="1524118"/>
                  <a:ext cx="1549677" cy="914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ym typeface="Arial" pitchFamily="34" charset="0"/>
                  </a:endParaRPr>
                </a:p>
              </p:txBody>
            </p:sp>
          </p:grpSp>
          <p:pic>
            <p:nvPicPr>
              <p:cNvPr id="21515" name="Picture 14"/>
              <p:cNvPicPr>
                <a:picLocks noChangeAspect="1"/>
              </p:cNvPicPr>
              <p:nvPr/>
            </p:nvPicPr>
            <p:blipFill>
              <a:blip r:embed="rId3">
                <a:clrChange>
                  <a:clrFrom>
                    <a:srgbClr val="FDFDFD"/>
                  </a:clrFrom>
                  <a:clrTo>
                    <a:srgbClr val="FDFDFD">
                      <a:alpha val="0"/>
                    </a:srgbClr>
                  </a:clrTo>
                </a:clrChange>
              </a:blip>
              <a:srcRect t="4111" r="4668" b="30672"/>
              <a:stretch>
                <a:fillRect/>
              </a:stretch>
            </p:blipFill>
            <p:spPr bwMode="auto">
              <a:xfrm>
                <a:off x="4097866" y="838200"/>
                <a:ext cx="5842000" cy="7255931"/>
              </a:xfrm>
              <a:prstGeom prst="rect">
                <a:avLst/>
              </a:prstGeom>
              <a:noFill/>
              <a:ln w="9525">
                <a:noFill/>
                <a:miter lim="800000"/>
                <a:headEnd/>
                <a:tailEnd/>
              </a:ln>
            </p:spPr>
          </p:pic>
        </p:grpSp>
        <p:pic>
          <p:nvPicPr>
            <p:cNvPr id="21513" name="Picture 3"/>
            <p:cNvPicPr>
              <a:picLocks noChangeAspect="1" noChangeArrowheads="1"/>
            </p:cNvPicPr>
            <p:nvPr/>
          </p:nvPicPr>
          <p:blipFill>
            <a:blip r:embed="rId4"/>
            <a:srcRect b="4471"/>
            <a:stretch>
              <a:fillRect/>
            </a:stretch>
          </p:blipFill>
          <p:spPr bwMode="auto">
            <a:xfrm>
              <a:off x="5256826" y="2032529"/>
              <a:ext cx="2871216" cy="4114271"/>
            </a:xfrm>
            <a:prstGeom prst="rect">
              <a:avLst/>
            </a:prstGeom>
            <a:noFill/>
            <a:ln w="9525">
              <a:noFill/>
              <a:miter lim="800000"/>
              <a:headEnd/>
              <a:tailEnd/>
            </a:ln>
          </p:spPr>
        </p:pic>
      </p:grpSp>
      <p:sp>
        <p:nvSpPr>
          <p:cNvPr id="21508" name="Rectangle 18"/>
          <p:cNvSpPr>
            <a:spLocks noChangeArrowheads="1"/>
          </p:cNvSpPr>
          <p:nvPr/>
        </p:nvSpPr>
        <p:spPr bwMode="auto">
          <a:xfrm flipH="1">
            <a:off x="0" y="6167438"/>
            <a:ext cx="9144000" cy="690562"/>
          </a:xfrm>
          <a:prstGeom prst="rect">
            <a:avLst/>
          </a:prstGeom>
          <a:gradFill rotWithShape="1">
            <a:gsLst>
              <a:gs pos="0">
                <a:srgbClr val="FFFFFF"/>
              </a:gs>
              <a:gs pos="20000">
                <a:srgbClr val="FFFFFF"/>
              </a:gs>
              <a:gs pos="100000">
                <a:srgbClr val="3C90CE"/>
              </a:gs>
            </a:gsLst>
            <a:lin ang="0" scaled="1"/>
          </a:gradFill>
          <a:ln w="9525">
            <a:noFill/>
            <a:miter lim="800000"/>
            <a:headEnd/>
            <a:tailEnd/>
          </a:ln>
        </p:spPr>
        <p:txBody>
          <a:bodyPr wrap="none" anchor="ctr">
            <a:prstTxWarp prst="textNoShape">
              <a:avLst/>
            </a:prstTxWarp>
          </a:bodyPr>
          <a:lstStyle/>
          <a:p>
            <a:endParaRPr lang="en-US"/>
          </a:p>
        </p:txBody>
      </p:sp>
      <p:pic>
        <p:nvPicPr>
          <p:cNvPr id="21509" name="Picture 8" descr="cloudforce2010_WHITE_rgb.png"/>
          <p:cNvPicPr>
            <a:picLocks noChangeAspect="1"/>
          </p:cNvPicPr>
          <p:nvPr/>
        </p:nvPicPr>
        <p:blipFill>
          <a:blip r:embed="rId5"/>
          <a:srcRect l="11111" t="34802" r="12334" b="38924"/>
          <a:stretch>
            <a:fillRect/>
          </a:stretch>
        </p:blipFill>
        <p:spPr bwMode="auto">
          <a:xfrm>
            <a:off x="6562725" y="6245225"/>
            <a:ext cx="2165350" cy="481013"/>
          </a:xfrm>
          <a:prstGeom prst="rect">
            <a:avLst/>
          </a:prstGeom>
          <a:noFill/>
          <a:ln w="9525">
            <a:noFill/>
            <a:miter lim="800000"/>
            <a:headEnd/>
            <a:tailEnd/>
          </a:ln>
        </p:spPr>
      </p:pic>
      <p:pic>
        <p:nvPicPr>
          <p:cNvPr id="21510" name="Picture 12" descr="no_shadow.png"/>
          <p:cNvPicPr>
            <a:picLocks noChangeAspect="1"/>
          </p:cNvPicPr>
          <p:nvPr/>
        </p:nvPicPr>
        <p:blipFill>
          <a:blip r:embed="rId6"/>
          <a:srcRect/>
          <a:stretch>
            <a:fillRect/>
          </a:stretch>
        </p:blipFill>
        <p:spPr bwMode="auto">
          <a:xfrm>
            <a:off x="325438" y="5827713"/>
            <a:ext cx="1233487" cy="969962"/>
          </a:xfrm>
          <a:prstGeom prst="rect">
            <a:avLst/>
          </a:prstGeom>
          <a:noFill/>
          <a:ln w="9525">
            <a:noFill/>
            <a:miter lim="800000"/>
            <a:headEnd/>
            <a:tailEnd/>
          </a:ln>
        </p:spPr>
      </p:pic>
      <p:sp>
        <p:nvSpPr>
          <p:cNvPr id="21511" name="Title 1"/>
          <p:cNvSpPr>
            <a:spLocks noGrp="1"/>
          </p:cNvSpPr>
          <p:nvPr>
            <p:ph type="title"/>
          </p:nvPr>
        </p:nvSpPr>
        <p:spPr>
          <a:xfrm>
            <a:off x="228600" y="274638"/>
            <a:ext cx="8229600" cy="1143000"/>
          </a:xfrm>
        </p:spPr>
        <p:txBody>
          <a:bodyPr anchor="t"/>
          <a:lstStyle/>
          <a:p>
            <a:r>
              <a:rPr lang="en-US" smtClean="0">
                <a:ea typeface="ＭＳ Ｐゴシック" charset="0"/>
                <a:cs typeface="ＭＳ Ｐゴシック" charset="0"/>
              </a:rPr>
              <a:t>What Makes a Great Mobile App?</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Title 2"/>
          <p:cNvSpPr>
            <a:spLocks noGrp="1"/>
          </p:cNvSpPr>
          <p:nvPr>
            <p:ph type="title"/>
          </p:nvPr>
        </p:nvSpPr>
        <p:spPr/>
        <p:txBody>
          <a:bodyPr/>
          <a:lstStyle/>
          <a:p>
            <a:r>
              <a:rPr lang="en-US" dirty="0" smtClean="0">
                <a:ea typeface="ＭＳ Ｐゴシック" charset="0"/>
                <a:cs typeface="ＭＳ Ｐゴシック" charset="0"/>
              </a:rPr>
              <a:t>Two Great Mobile Options from </a:t>
            </a:r>
            <a:r>
              <a:rPr lang="en-US" dirty="0" err="1" smtClean="0">
                <a:ea typeface="ＭＳ Ｐゴシック" charset="0"/>
                <a:cs typeface="ＭＳ Ｐゴシック" charset="0"/>
              </a:rPr>
              <a:t>salesforce.com</a:t>
            </a:r>
            <a:endParaRPr lang="en-US" dirty="0" smtClean="0">
              <a:ea typeface="ＭＳ Ｐゴシック" charset="0"/>
              <a:cs typeface="ＭＳ Ｐゴシック" charset="0"/>
            </a:endParaRPr>
          </a:p>
        </p:txBody>
      </p:sp>
      <p:graphicFrame>
        <p:nvGraphicFramePr>
          <p:cNvPr id="67" name="Table 66"/>
          <p:cNvGraphicFramePr>
            <a:graphicFrameLocks noGrp="1"/>
          </p:cNvGraphicFramePr>
          <p:nvPr/>
        </p:nvGraphicFramePr>
        <p:xfrm>
          <a:off x="457200" y="1476371"/>
          <a:ext cx="8229599" cy="1828800"/>
        </p:xfrm>
        <a:graphic>
          <a:graphicData uri="http://schemas.openxmlformats.org/drawingml/2006/table">
            <a:tbl>
              <a:tblPr firstRow="1" bandRow="1">
                <a:tableStyleId>{5C22544A-7EE6-4342-B048-85BDC9FD1C3A}</a:tableStyleId>
              </a:tblPr>
              <a:tblGrid>
                <a:gridCol w="1676400"/>
                <a:gridCol w="2209800"/>
                <a:gridCol w="1600200"/>
                <a:gridCol w="2743199"/>
              </a:tblGrid>
              <a:tr h="381000">
                <a:tc gridSpan="4">
                  <a:txBody>
                    <a:bodyPr/>
                    <a:lstStyle/>
                    <a:p>
                      <a:r>
                        <a:rPr lang="en-US" b="1" dirty="0" smtClean="0">
                          <a:solidFill>
                            <a:srgbClr val="1F497D"/>
                          </a:solidFill>
                        </a:rPr>
                        <a:t>MOBILE – FULL VERSION</a:t>
                      </a:r>
                      <a:endParaRPr lang="en-US" dirty="0">
                        <a:solidFill>
                          <a:srgbClr val="1F497D"/>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7F7F7F"/>
                      </a:solidFill>
                      <a:prstDash val="solid"/>
                      <a:round/>
                      <a:headEnd type="none" w="med" len="med"/>
                      <a:tailEnd type="none" w="med" len="med"/>
                    </a:lnB>
                    <a:noFill/>
                  </a:tcPr>
                </a:tc>
                <a:tc hMerge="1">
                  <a:txBody>
                    <a:bodyPr/>
                    <a:lstStyle/>
                    <a:p>
                      <a:endParaRPr lang="en-US" dirty="0"/>
                    </a:p>
                  </a:txBody>
                  <a:tcP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dirty="0">
                        <a:solidFill>
                          <a:schemeClr val="bg1"/>
                        </a:solidFill>
                      </a:endParaRPr>
                    </a:p>
                  </a:txBody>
                  <a:tcPr>
                    <a:lnT w="1270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solidFill>
                      <a:srgbClr val="1F497D"/>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chemeClr val="bg1"/>
                        </a:solidFill>
                        <a:effectLst/>
                        <a:uLnTx/>
                        <a:uFillTx/>
                        <a:latin typeface="+mn-lt"/>
                        <a:ea typeface="+mn-ea"/>
                        <a:cs typeface="+mn-cs"/>
                      </a:endParaRPr>
                    </a:p>
                  </a:txBody>
                  <a:tcPr>
                    <a:lnL w="3175" cap="flat" cmpd="sng" algn="ctr">
                      <a:solidFill>
                        <a:srgbClr val="FFFFFF"/>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solidFill>
                      <a:srgbClr val="1F497D"/>
                    </a:solidFill>
                  </a:tcPr>
                </a:tc>
              </a:tr>
              <a:tr h="381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mn-lt"/>
                          <a:ea typeface="+mn-ea"/>
                          <a:cs typeface="+mn-cs"/>
                        </a:rPr>
                        <a:t>Standard Objects</a:t>
                      </a:r>
                    </a:p>
                  </a:txBody>
                  <a:tcPr marT="91440">
                    <a:lnR w="3175" cap="flat" cmpd="sng" algn="ctr">
                      <a:solidFill>
                        <a:srgbClr val="7F7F7F"/>
                      </a:solidFill>
                      <a:prstDash val="dash"/>
                      <a:round/>
                      <a:headEnd type="none" w="med" len="med"/>
                      <a:tailEnd type="none" w="med" len="med"/>
                    </a:lnR>
                    <a:lnT w="3175" cap="flat" cmpd="sng" algn="ctr">
                      <a:solidFill>
                        <a:srgbClr val="7F7F7F"/>
                      </a:solidFill>
                      <a:prstDash val="solid"/>
                      <a:round/>
                      <a:headEnd type="none" w="med" len="med"/>
                      <a:tailEnd type="none" w="med" len="med"/>
                    </a:lnT>
                    <a:lnB w="3175" cap="flat" cmpd="sng" algn="ctr">
                      <a:solidFill>
                        <a:srgbClr val="7F7F7F"/>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mn-lt"/>
                          <a:ea typeface="+mn-ea"/>
                          <a:cs typeface="+mn-cs"/>
                        </a:rPr>
                        <a:t>Customizations</a:t>
                      </a:r>
                    </a:p>
                  </a:txBody>
                  <a:tcPr marT="91440">
                    <a:lnL w="3175" cap="flat" cmpd="sng" algn="ctr">
                      <a:solidFill>
                        <a:srgbClr val="7F7F7F"/>
                      </a:solidFill>
                      <a:prstDash val="dash"/>
                      <a:round/>
                      <a:headEnd type="none" w="med" len="med"/>
                      <a:tailEnd type="none" w="med" len="med"/>
                    </a:lnL>
                    <a:lnR w="3175" cap="flat" cmpd="sng" algn="ctr">
                      <a:solidFill>
                        <a:srgbClr val="7F7F7F"/>
                      </a:solidFill>
                      <a:prstDash val="dash"/>
                      <a:round/>
                      <a:headEnd type="none" w="med" len="med"/>
                      <a:tailEnd type="none" w="med" len="med"/>
                    </a:lnR>
                    <a:lnT w="3175" cap="flat" cmpd="sng" algn="ctr">
                      <a:solidFill>
                        <a:srgbClr val="7F7F7F"/>
                      </a:solidFill>
                      <a:prstDash val="solid"/>
                      <a:round/>
                      <a:headEnd type="none" w="med" len="med"/>
                      <a:tailEnd type="none" w="med" len="med"/>
                    </a:lnT>
                    <a:lnB w="3175" cap="flat" cmpd="sng" algn="ctr">
                      <a:solidFill>
                        <a:srgbClr val="7F7F7F"/>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mn-lt"/>
                          <a:ea typeface="+mn-ea"/>
                          <a:cs typeface="+mn-cs"/>
                        </a:rPr>
                        <a:t>Content Library</a:t>
                      </a:r>
                    </a:p>
                  </a:txBody>
                  <a:tcPr marT="91440">
                    <a:lnL w="3175" cap="flat" cmpd="sng" algn="ctr">
                      <a:solidFill>
                        <a:srgbClr val="7F7F7F"/>
                      </a:solidFill>
                      <a:prstDash val="dash"/>
                      <a:round/>
                      <a:headEnd type="none" w="med" len="med"/>
                      <a:tailEnd type="none" w="med" len="med"/>
                    </a:lnL>
                    <a:lnR w="6350" cap="flat" cmpd="sng" algn="ctr">
                      <a:solidFill>
                        <a:srgbClr val="FFFFFF">
                          <a:lumMod val="75000"/>
                        </a:srgbClr>
                      </a:solidFill>
                      <a:prstDash val="dash"/>
                      <a:round/>
                      <a:headEnd type="none" w="med" len="med"/>
                      <a:tailEnd type="none" w="med" len="med"/>
                    </a:lnR>
                    <a:lnT w="3175" cap="flat" cmpd="sng" algn="ctr">
                      <a:solidFill>
                        <a:srgbClr val="7F7F7F"/>
                      </a:solidFill>
                      <a:prstDash val="solid"/>
                      <a:round/>
                      <a:headEnd type="none" w="med" len="med"/>
                      <a:tailEnd type="none" w="med" len="med"/>
                    </a:lnT>
                    <a:lnB w="3175" cap="flat" cmpd="sng" algn="ctr">
                      <a:solidFill>
                        <a:srgbClr val="7F7F7F"/>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mn-lt"/>
                          <a:ea typeface="+mn-ea"/>
                          <a:cs typeface="+mn-cs"/>
                        </a:rPr>
                        <a:t>Full Management Console</a:t>
                      </a:r>
                    </a:p>
                  </a:txBody>
                  <a:tcPr marT="91440">
                    <a:lnL w="6350" cap="flat" cmpd="sng" algn="ctr">
                      <a:solidFill>
                        <a:srgbClr val="FFFFFF">
                          <a:lumMod val="75000"/>
                        </a:srgbClr>
                      </a:solidFill>
                      <a:prstDash val="dash"/>
                      <a:round/>
                      <a:headEnd type="none" w="med" len="med"/>
                      <a:tailEnd type="none" w="med" len="med"/>
                    </a:lnL>
                    <a:lnT w="3175" cap="flat" cmpd="sng" algn="ctr">
                      <a:solidFill>
                        <a:srgbClr val="7F7F7F"/>
                      </a:solidFill>
                      <a:prstDash val="solid"/>
                      <a:round/>
                      <a:headEnd type="none" w="med" len="med"/>
                      <a:tailEnd type="none" w="med" len="med"/>
                    </a:lnT>
                    <a:lnB w="3175" cap="flat" cmpd="sng" algn="ctr">
                      <a:solidFill>
                        <a:srgbClr val="7F7F7F"/>
                      </a:solidFill>
                      <a:prstDash val="solid"/>
                      <a:round/>
                      <a:headEnd type="none" w="med" len="med"/>
                      <a:tailEnd type="none" w="med" len="med"/>
                    </a:lnB>
                    <a:noFill/>
                  </a:tcPr>
                </a:tc>
              </a:tr>
              <a:tr h="381000">
                <a:tc>
                  <a:txBody>
                    <a:bodyPr/>
                    <a:lstStyle/>
                    <a:p>
                      <a:pPr marL="0" indent="338138">
                        <a:spcBef>
                          <a:spcPts val="0"/>
                        </a:spcBef>
                      </a:pPr>
                      <a:r>
                        <a:rPr lang="en-US" sz="1400" dirty="0" smtClean="0"/>
                        <a:t>Accounts</a:t>
                      </a:r>
                    </a:p>
                    <a:p>
                      <a:pPr marL="0" indent="338138">
                        <a:spcBef>
                          <a:spcPts val="600"/>
                        </a:spcBef>
                      </a:pPr>
                      <a:r>
                        <a:rPr lang="en-US" sz="1400" dirty="0" smtClean="0"/>
                        <a:t>Contacts</a:t>
                      </a:r>
                    </a:p>
                    <a:p>
                      <a:pPr marL="0" indent="338138">
                        <a:spcBef>
                          <a:spcPts val="600"/>
                        </a:spcBef>
                      </a:pPr>
                      <a:r>
                        <a:rPr lang="en-US" sz="1400" dirty="0" smtClean="0"/>
                        <a:t>Etc.</a:t>
                      </a:r>
                      <a:endParaRPr lang="en-US" sz="1400" dirty="0"/>
                    </a:p>
                  </a:txBody>
                  <a:tcPr marT="137160" marB="137160">
                    <a:lnR w="3175" cap="flat" cmpd="sng" algn="ctr">
                      <a:solidFill>
                        <a:srgbClr val="7F7F7F"/>
                      </a:solidFill>
                      <a:prstDash val="dash"/>
                      <a:round/>
                      <a:headEnd type="none" w="med" len="med"/>
                      <a:tailEnd type="none" w="med" len="med"/>
                    </a:lnR>
                    <a:lnT w="3175" cap="flat" cmpd="sng" algn="ctr">
                      <a:solidFill>
                        <a:srgbClr val="7F7F7F"/>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gradFill flip="none" rotWithShape="1">
                      <a:gsLst>
                        <a:gs pos="0">
                          <a:srgbClr val="1F497D">
                            <a:alpha val="25000"/>
                          </a:srgbClr>
                        </a:gs>
                        <a:gs pos="100000">
                          <a:prstClr val="white"/>
                        </a:gs>
                      </a:gsLst>
                      <a:lin ang="5400000" scaled="0"/>
                      <a:tileRect/>
                    </a:gradFill>
                  </a:tcPr>
                </a:tc>
                <a:tc>
                  <a:txBody>
                    <a:bodyPr/>
                    <a:lstStyle/>
                    <a:p>
                      <a:pPr marL="0" indent="460375">
                        <a:spcBef>
                          <a:spcPts val="600"/>
                        </a:spcBef>
                      </a:pPr>
                      <a:r>
                        <a:rPr lang="en-US" sz="1400" baseline="0" dirty="0" smtClean="0"/>
                        <a:t>Expense Reporting</a:t>
                      </a:r>
                    </a:p>
                    <a:p>
                      <a:pPr marL="0" indent="460375">
                        <a:spcBef>
                          <a:spcPts val="600"/>
                        </a:spcBef>
                      </a:pPr>
                      <a:r>
                        <a:rPr lang="en-US" sz="1400" baseline="0" dirty="0" smtClean="0"/>
                        <a:t>Visualforce pages</a:t>
                      </a:r>
                    </a:p>
                    <a:p>
                      <a:pPr marL="0" indent="460375">
                        <a:spcBef>
                          <a:spcPts val="600"/>
                        </a:spcBef>
                      </a:pPr>
                      <a:r>
                        <a:rPr lang="en-US" sz="1400" baseline="0" dirty="0" smtClean="0"/>
                        <a:t>Etc.</a:t>
                      </a:r>
                      <a:endParaRPr lang="en-US" sz="1400" dirty="0" smtClean="0"/>
                    </a:p>
                  </a:txBody>
                  <a:tcPr marT="137160" marB="137160">
                    <a:lnL w="3175" cap="flat" cmpd="sng" algn="ctr">
                      <a:solidFill>
                        <a:srgbClr val="7F7F7F"/>
                      </a:solidFill>
                      <a:prstDash val="dash"/>
                      <a:round/>
                      <a:headEnd type="none" w="med" len="med"/>
                      <a:tailEnd type="none" w="med" len="med"/>
                    </a:lnL>
                    <a:lnR w="3175" cap="flat" cmpd="sng" algn="ctr">
                      <a:solidFill>
                        <a:srgbClr val="7F7F7F"/>
                      </a:solidFill>
                      <a:prstDash val="dash"/>
                      <a:round/>
                      <a:headEnd type="none" w="med" len="med"/>
                      <a:tailEnd type="none" w="med" len="med"/>
                    </a:lnR>
                    <a:lnT w="3175" cap="flat" cmpd="sng" algn="ctr">
                      <a:solidFill>
                        <a:srgbClr val="7F7F7F"/>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noFill/>
                  </a:tcPr>
                </a:tc>
                <a:tc>
                  <a:txBody>
                    <a:bodyPr/>
                    <a:lstStyle/>
                    <a:p>
                      <a:pPr marL="0" indent="460375">
                        <a:spcBef>
                          <a:spcPts val="600"/>
                        </a:spcBef>
                      </a:pPr>
                      <a:endParaRPr lang="en-US" sz="1400" dirty="0" smtClean="0"/>
                    </a:p>
                  </a:txBody>
                  <a:tcPr marT="137160" marB="137160">
                    <a:lnL w="3175" cap="flat" cmpd="sng" algn="ctr">
                      <a:solidFill>
                        <a:srgbClr val="7F7F7F"/>
                      </a:solidFill>
                      <a:prstDash val="dash"/>
                      <a:round/>
                      <a:headEnd type="none" w="med" len="med"/>
                      <a:tailEnd type="none" w="med" len="med"/>
                    </a:lnL>
                    <a:lnR w="6350" cap="flat" cmpd="sng" algn="ctr">
                      <a:solidFill>
                        <a:srgbClr val="FFFFFF">
                          <a:lumMod val="75000"/>
                        </a:srgbClr>
                      </a:solidFill>
                      <a:prstDash val="dash"/>
                      <a:round/>
                      <a:headEnd type="none" w="med" len="med"/>
                      <a:tailEnd type="none" w="med" len="med"/>
                    </a:lnR>
                    <a:lnT w="3175" cap="flat" cmpd="sng" algn="ctr">
                      <a:solidFill>
                        <a:srgbClr val="7F7F7F"/>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noFill/>
                  </a:tcPr>
                </a:tc>
                <a:tc>
                  <a:txBody>
                    <a:bodyPr/>
                    <a:lstStyle/>
                    <a:p>
                      <a:pPr marL="0" indent="0">
                        <a:spcBef>
                          <a:spcPts val="600"/>
                        </a:spcBef>
                      </a:pPr>
                      <a:endParaRPr lang="en-US" sz="1400" dirty="0" smtClean="0"/>
                    </a:p>
                  </a:txBody>
                  <a:tcPr marT="137160">
                    <a:lnL w="6350" cap="flat" cmpd="sng" algn="ctr">
                      <a:solidFill>
                        <a:srgbClr val="FFFFFF">
                          <a:lumMod val="75000"/>
                        </a:srgbClr>
                      </a:solidFill>
                      <a:prstDash val="dash"/>
                      <a:round/>
                      <a:headEnd type="none" w="med" len="med"/>
                      <a:tailEnd type="none" w="med" len="med"/>
                    </a:lnL>
                    <a:lnT w="3175" cap="flat" cmpd="sng" algn="ctr">
                      <a:solidFill>
                        <a:srgbClr val="7F7F7F"/>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noFill/>
                  </a:tcPr>
                </a:tc>
              </a:tr>
            </a:tbl>
          </a:graphicData>
        </a:graphic>
      </p:graphicFrame>
      <p:pic>
        <p:nvPicPr>
          <p:cNvPr id="25621" name="Picture 34" descr="Accounts.png"/>
          <p:cNvPicPr>
            <a:picLocks noChangeAspect="1"/>
          </p:cNvPicPr>
          <p:nvPr/>
        </p:nvPicPr>
        <p:blipFill>
          <a:blip r:embed="rId3"/>
          <a:srcRect/>
          <a:stretch>
            <a:fillRect/>
          </a:stretch>
        </p:blipFill>
        <p:spPr bwMode="auto">
          <a:xfrm>
            <a:off x="555625" y="2335209"/>
            <a:ext cx="242888" cy="244475"/>
          </a:xfrm>
          <a:prstGeom prst="rect">
            <a:avLst/>
          </a:prstGeom>
          <a:noFill/>
          <a:ln w="9525">
            <a:noFill/>
            <a:miter lim="800000"/>
            <a:headEnd/>
            <a:tailEnd/>
          </a:ln>
        </p:spPr>
      </p:pic>
      <p:pic>
        <p:nvPicPr>
          <p:cNvPr id="25622" name="Picture 39" descr="contacts32.png"/>
          <p:cNvPicPr>
            <a:picLocks noChangeAspect="1"/>
          </p:cNvPicPr>
          <p:nvPr/>
        </p:nvPicPr>
        <p:blipFill>
          <a:blip r:embed="rId4"/>
          <a:srcRect/>
          <a:stretch>
            <a:fillRect/>
          </a:stretch>
        </p:blipFill>
        <p:spPr bwMode="auto">
          <a:xfrm>
            <a:off x="555625" y="2624134"/>
            <a:ext cx="242888" cy="244475"/>
          </a:xfrm>
          <a:prstGeom prst="rect">
            <a:avLst/>
          </a:prstGeom>
          <a:noFill/>
          <a:ln w="9525">
            <a:noFill/>
            <a:miter lim="800000"/>
            <a:headEnd/>
            <a:tailEnd/>
          </a:ln>
        </p:spPr>
      </p:pic>
      <p:pic>
        <p:nvPicPr>
          <p:cNvPr id="25623" name="Picture 79" descr="icon_content_globe.png"/>
          <p:cNvPicPr>
            <a:picLocks noChangeAspect="1"/>
          </p:cNvPicPr>
          <p:nvPr/>
        </p:nvPicPr>
        <p:blipFill>
          <a:blip r:embed="rId5"/>
          <a:srcRect/>
          <a:stretch>
            <a:fillRect/>
          </a:stretch>
        </p:blipFill>
        <p:spPr bwMode="auto">
          <a:xfrm>
            <a:off x="4697413" y="2379659"/>
            <a:ext cx="862012" cy="844550"/>
          </a:xfrm>
          <a:prstGeom prst="rect">
            <a:avLst/>
          </a:prstGeom>
          <a:noFill/>
          <a:ln w="9525">
            <a:noFill/>
            <a:miter lim="800000"/>
            <a:headEnd/>
            <a:tailEnd/>
          </a:ln>
        </p:spPr>
      </p:pic>
      <p:grpSp>
        <p:nvGrpSpPr>
          <p:cNvPr id="2" name="Group 40"/>
          <p:cNvGrpSpPr>
            <a:grpSpLocks/>
          </p:cNvGrpSpPr>
          <p:nvPr/>
        </p:nvGrpSpPr>
        <p:grpSpPr bwMode="auto">
          <a:xfrm>
            <a:off x="2257425" y="2311396"/>
            <a:ext cx="333375" cy="581025"/>
            <a:chOff x="6219235" y="5120640"/>
            <a:chExt cx="333502" cy="581170"/>
          </a:xfrm>
        </p:grpSpPr>
        <p:pic>
          <p:nvPicPr>
            <p:cNvPr id="25650" name="Picture 81" descr="icon_moneyBag.png"/>
            <p:cNvPicPr>
              <a:picLocks noChangeAspect="1"/>
            </p:cNvPicPr>
            <p:nvPr/>
          </p:nvPicPr>
          <p:blipFill>
            <a:blip r:embed="rId6"/>
            <a:srcRect/>
            <a:stretch>
              <a:fillRect/>
            </a:stretch>
          </p:blipFill>
          <p:spPr bwMode="auto">
            <a:xfrm>
              <a:off x="6248400" y="5120640"/>
              <a:ext cx="266700" cy="317500"/>
            </a:xfrm>
            <a:prstGeom prst="rect">
              <a:avLst/>
            </a:prstGeom>
            <a:noFill/>
            <a:ln w="9525">
              <a:noFill/>
              <a:miter lim="800000"/>
              <a:headEnd/>
              <a:tailEnd/>
            </a:ln>
          </p:spPr>
        </p:pic>
        <p:pic>
          <p:nvPicPr>
            <p:cNvPr id="25651" name="Picture 82" descr="icon_wrenches.png"/>
            <p:cNvPicPr>
              <a:picLocks noChangeAspect="1"/>
            </p:cNvPicPr>
            <p:nvPr/>
          </p:nvPicPr>
          <p:blipFill>
            <a:blip r:embed="rId7"/>
            <a:srcRect/>
            <a:stretch>
              <a:fillRect/>
            </a:stretch>
          </p:blipFill>
          <p:spPr bwMode="auto">
            <a:xfrm>
              <a:off x="6219235" y="5444254"/>
              <a:ext cx="333502" cy="257556"/>
            </a:xfrm>
            <a:prstGeom prst="rect">
              <a:avLst/>
            </a:prstGeom>
            <a:noFill/>
            <a:ln w="9525">
              <a:noFill/>
              <a:miter lim="800000"/>
              <a:headEnd/>
              <a:tailEnd/>
            </a:ln>
          </p:spPr>
        </p:pic>
      </p:grpSp>
      <p:pic>
        <p:nvPicPr>
          <p:cNvPr id="25625" name="Picture 48" descr="desktop_configureTabs_left.png"/>
          <p:cNvPicPr>
            <a:picLocks noChangeAspect="1"/>
          </p:cNvPicPr>
          <p:nvPr/>
        </p:nvPicPr>
        <p:blipFill>
          <a:blip r:embed="rId8"/>
          <a:srcRect/>
          <a:stretch>
            <a:fillRect/>
          </a:stretch>
        </p:blipFill>
        <p:spPr bwMode="auto">
          <a:xfrm>
            <a:off x="6591300" y="2222496"/>
            <a:ext cx="1749425" cy="1049338"/>
          </a:xfrm>
          <a:prstGeom prst="rect">
            <a:avLst/>
          </a:prstGeom>
          <a:noFill/>
          <a:ln w="9525">
            <a:noFill/>
            <a:miter lim="800000"/>
            <a:headEnd/>
            <a:tailEnd/>
          </a:ln>
        </p:spPr>
      </p:pic>
      <p:pic>
        <p:nvPicPr>
          <p:cNvPr id="25626" name="Picture 23" descr="mouse-pointer_sm.png"/>
          <p:cNvPicPr>
            <a:picLocks noChangeAspect="1"/>
          </p:cNvPicPr>
          <p:nvPr/>
        </p:nvPicPr>
        <p:blipFill>
          <a:blip r:embed="rId9"/>
          <a:srcRect/>
          <a:stretch>
            <a:fillRect/>
          </a:stretch>
        </p:blipFill>
        <p:spPr bwMode="auto">
          <a:xfrm>
            <a:off x="7137400" y="2743725"/>
            <a:ext cx="228600" cy="368300"/>
          </a:xfrm>
          <a:prstGeom prst="rect">
            <a:avLst/>
          </a:prstGeom>
          <a:noFill/>
          <a:ln w="9525">
            <a:noFill/>
            <a:miter lim="800000"/>
            <a:headEnd/>
            <a:tailEnd/>
          </a:ln>
        </p:spPr>
      </p:pic>
      <p:pic>
        <p:nvPicPr>
          <p:cNvPr id="25627" name="Picture 44" descr="arrow_up_blue_fade.png"/>
          <p:cNvPicPr>
            <a:picLocks noChangeAspect="1"/>
          </p:cNvPicPr>
          <p:nvPr/>
        </p:nvPicPr>
        <p:blipFill>
          <a:blip r:embed="rId10"/>
          <a:srcRect/>
          <a:stretch>
            <a:fillRect/>
          </a:stretch>
        </p:blipFill>
        <p:spPr bwMode="auto">
          <a:xfrm rot="10800000">
            <a:off x="577850" y="2949571"/>
            <a:ext cx="184150" cy="292100"/>
          </a:xfrm>
          <a:prstGeom prst="rect">
            <a:avLst/>
          </a:prstGeom>
          <a:noFill/>
          <a:ln w="9525">
            <a:noFill/>
            <a:miter lim="800000"/>
            <a:headEnd/>
            <a:tailEnd/>
          </a:ln>
        </p:spPr>
      </p:pic>
      <p:pic>
        <p:nvPicPr>
          <p:cNvPr id="25628" name="Picture 45" descr="arrow_up_blue_fade.png"/>
          <p:cNvPicPr>
            <a:picLocks noChangeAspect="1"/>
          </p:cNvPicPr>
          <p:nvPr/>
        </p:nvPicPr>
        <p:blipFill>
          <a:blip r:embed="rId10"/>
          <a:srcRect/>
          <a:stretch>
            <a:fillRect/>
          </a:stretch>
        </p:blipFill>
        <p:spPr bwMode="auto">
          <a:xfrm rot="10800000">
            <a:off x="2333625" y="2892421"/>
            <a:ext cx="184150" cy="292100"/>
          </a:xfrm>
          <a:prstGeom prst="rect">
            <a:avLst/>
          </a:prstGeom>
          <a:noFill/>
          <a:ln w="9525">
            <a:noFill/>
            <a:miter lim="800000"/>
            <a:headEnd/>
            <a:tailEnd/>
          </a:ln>
        </p:spPr>
      </p:pic>
      <p:graphicFrame>
        <p:nvGraphicFramePr>
          <p:cNvPr id="31" name="Table 30"/>
          <p:cNvGraphicFramePr>
            <a:graphicFrameLocks noGrp="1"/>
          </p:cNvGraphicFramePr>
          <p:nvPr/>
        </p:nvGraphicFramePr>
        <p:xfrm>
          <a:off x="457200" y="3449112"/>
          <a:ext cx="8229599" cy="1828800"/>
        </p:xfrm>
        <a:graphic>
          <a:graphicData uri="http://schemas.openxmlformats.org/drawingml/2006/table">
            <a:tbl>
              <a:tblPr firstRow="1" bandRow="1">
                <a:tableStyleId>{5C22544A-7EE6-4342-B048-85BDC9FD1C3A}</a:tableStyleId>
              </a:tblPr>
              <a:tblGrid>
                <a:gridCol w="1676400"/>
                <a:gridCol w="2209800"/>
                <a:gridCol w="1600200"/>
                <a:gridCol w="2743199"/>
              </a:tblGrid>
              <a:tr h="381000">
                <a:tc gridSpan="4">
                  <a:txBody>
                    <a:bodyPr/>
                    <a:lstStyle/>
                    <a:p>
                      <a:r>
                        <a:rPr lang="en-US" b="1" dirty="0" smtClean="0">
                          <a:solidFill>
                            <a:srgbClr val="1F497D"/>
                          </a:solidFill>
                        </a:rPr>
                        <a:t>MOBILE LITE (FREE)</a:t>
                      </a:r>
                      <a:endParaRPr lang="en-US" dirty="0">
                        <a:solidFill>
                          <a:srgbClr val="1F497D"/>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7F7F7F"/>
                      </a:solidFill>
                      <a:prstDash val="solid"/>
                      <a:round/>
                      <a:headEnd type="none" w="med" len="med"/>
                      <a:tailEnd type="none" w="med" len="med"/>
                    </a:lnB>
                    <a:noFill/>
                  </a:tcPr>
                </a:tc>
                <a:tc hMerge="1">
                  <a:txBody>
                    <a:bodyPr/>
                    <a:lstStyle/>
                    <a:p>
                      <a:endParaRPr lang="en-US" dirty="0"/>
                    </a:p>
                  </a:txBody>
                  <a:tcP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dirty="0">
                        <a:solidFill>
                          <a:schemeClr val="bg1"/>
                        </a:solidFill>
                      </a:endParaRPr>
                    </a:p>
                  </a:txBody>
                  <a:tcPr>
                    <a:lnT w="1270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solidFill>
                      <a:srgbClr val="1F497D"/>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chemeClr val="bg1"/>
                        </a:solidFill>
                        <a:effectLst/>
                        <a:uLnTx/>
                        <a:uFillTx/>
                        <a:latin typeface="+mn-lt"/>
                        <a:ea typeface="+mn-ea"/>
                        <a:cs typeface="+mn-cs"/>
                      </a:endParaRPr>
                    </a:p>
                  </a:txBody>
                  <a:tcPr>
                    <a:lnL w="3175" cap="flat" cmpd="sng" algn="ctr">
                      <a:solidFill>
                        <a:srgbClr val="FFFFFF"/>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solidFill>
                      <a:srgbClr val="1F497D"/>
                    </a:solidFill>
                  </a:tcPr>
                </a:tc>
              </a:tr>
              <a:tr h="381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mn-lt"/>
                          <a:ea typeface="+mn-ea"/>
                          <a:cs typeface="+mn-cs"/>
                        </a:rPr>
                        <a:t>Standard Objects</a:t>
                      </a:r>
                    </a:p>
                  </a:txBody>
                  <a:tcPr marT="91440">
                    <a:lnR w="3175" cap="flat" cmpd="sng" algn="ctr">
                      <a:solidFill>
                        <a:srgbClr val="7F7F7F"/>
                      </a:solidFill>
                      <a:prstDash val="dash"/>
                      <a:round/>
                      <a:headEnd type="none" w="med" len="med"/>
                      <a:tailEnd type="none" w="med" len="med"/>
                    </a:lnR>
                    <a:lnT w="3175" cap="flat" cmpd="sng" algn="ctr">
                      <a:solidFill>
                        <a:srgbClr val="7F7F7F"/>
                      </a:solidFill>
                      <a:prstDash val="solid"/>
                      <a:round/>
                      <a:headEnd type="none" w="med" len="med"/>
                      <a:tailEnd type="none" w="med" len="med"/>
                    </a:lnT>
                    <a:lnB w="3175" cap="flat" cmpd="sng" algn="ctr">
                      <a:solidFill>
                        <a:srgbClr val="7F7F7F"/>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mn-lt"/>
                          <a:ea typeface="+mn-ea"/>
                          <a:cs typeface="+mn-cs"/>
                        </a:rPr>
                        <a:t>Custom Objects</a:t>
                      </a:r>
                    </a:p>
                  </a:txBody>
                  <a:tcPr marT="91440">
                    <a:lnL w="3175" cap="flat" cmpd="sng" algn="ctr">
                      <a:solidFill>
                        <a:srgbClr val="7F7F7F"/>
                      </a:solidFill>
                      <a:prstDash val="dash"/>
                      <a:round/>
                      <a:headEnd type="none" w="med" len="med"/>
                      <a:tailEnd type="none" w="med" len="med"/>
                    </a:lnL>
                    <a:lnR w="3175" cap="flat" cmpd="sng" algn="ctr">
                      <a:solidFill>
                        <a:srgbClr val="7F7F7F"/>
                      </a:solidFill>
                      <a:prstDash val="dash"/>
                      <a:round/>
                      <a:headEnd type="none" w="med" len="med"/>
                      <a:tailEnd type="none" w="med" len="med"/>
                    </a:lnR>
                    <a:lnT w="3175" cap="flat" cmpd="sng" algn="ctr">
                      <a:solidFill>
                        <a:srgbClr val="7F7F7F"/>
                      </a:solidFill>
                      <a:prstDash val="solid"/>
                      <a:round/>
                      <a:headEnd type="none" w="med" len="med"/>
                      <a:tailEnd type="none" w="med" len="med"/>
                    </a:lnT>
                    <a:lnB w="3175" cap="flat" cmpd="sng" algn="ctr">
                      <a:solidFill>
                        <a:srgbClr val="7F7F7F"/>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mn-lt"/>
                          <a:ea typeface="+mn-ea"/>
                          <a:cs typeface="+mn-cs"/>
                        </a:rPr>
                        <a:t>Content Library</a:t>
                      </a:r>
                    </a:p>
                  </a:txBody>
                  <a:tcPr marT="91440">
                    <a:lnL w="3175" cap="flat" cmpd="sng" algn="ctr">
                      <a:solidFill>
                        <a:srgbClr val="7F7F7F"/>
                      </a:solidFill>
                      <a:prstDash val="dash"/>
                      <a:round/>
                      <a:headEnd type="none" w="med" len="med"/>
                      <a:tailEnd type="none" w="med" len="med"/>
                    </a:lnL>
                    <a:lnR w="6350" cap="flat" cmpd="sng" algn="ctr">
                      <a:solidFill>
                        <a:srgbClr val="FFFFFF">
                          <a:lumMod val="75000"/>
                        </a:srgbClr>
                      </a:solidFill>
                      <a:prstDash val="dash"/>
                      <a:round/>
                      <a:headEnd type="none" w="med" len="med"/>
                      <a:tailEnd type="none" w="med" len="med"/>
                    </a:lnR>
                    <a:lnT w="3175" cap="flat" cmpd="sng" algn="ctr">
                      <a:solidFill>
                        <a:srgbClr val="7F7F7F"/>
                      </a:solidFill>
                      <a:prstDash val="solid"/>
                      <a:round/>
                      <a:headEnd type="none" w="med" len="med"/>
                      <a:tailEnd type="none" w="med" len="med"/>
                    </a:lnT>
                    <a:lnB w="3175" cap="flat" cmpd="sng" algn="ctr">
                      <a:solidFill>
                        <a:srgbClr val="7F7F7F"/>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mn-lt"/>
                          <a:ea typeface="+mn-ea"/>
                          <a:cs typeface="+mn-cs"/>
                        </a:rPr>
                        <a:t>Full Management Console</a:t>
                      </a:r>
                    </a:p>
                  </a:txBody>
                  <a:tcPr marT="91440">
                    <a:lnL w="6350" cap="flat" cmpd="sng" algn="ctr">
                      <a:solidFill>
                        <a:srgbClr val="FFFFFF">
                          <a:lumMod val="75000"/>
                        </a:srgbClr>
                      </a:solidFill>
                      <a:prstDash val="dash"/>
                      <a:round/>
                      <a:headEnd type="none" w="med" len="med"/>
                      <a:tailEnd type="none" w="med" len="med"/>
                    </a:lnL>
                    <a:lnT w="3175" cap="flat" cmpd="sng" algn="ctr">
                      <a:solidFill>
                        <a:srgbClr val="7F7F7F"/>
                      </a:solidFill>
                      <a:prstDash val="solid"/>
                      <a:round/>
                      <a:headEnd type="none" w="med" len="med"/>
                      <a:tailEnd type="none" w="med" len="med"/>
                    </a:lnT>
                    <a:lnB w="3175" cap="flat" cmpd="sng" algn="ctr">
                      <a:solidFill>
                        <a:srgbClr val="7F7F7F"/>
                      </a:solidFill>
                      <a:prstDash val="solid"/>
                      <a:round/>
                      <a:headEnd type="none" w="med" len="med"/>
                      <a:tailEnd type="none" w="med" len="med"/>
                    </a:lnB>
                    <a:noFill/>
                  </a:tcPr>
                </a:tc>
              </a:tr>
              <a:tr h="381000">
                <a:tc>
                  <a:txBody>
                    <a:bodyPr/>
                    <a:lstStyle/>
                    <a:p>
                      <a:pPr marL="0" indent="338138">
                        <a:spcBef>
                          <a:spcPts val="0"/>
                        </a:spcBef>
                      </a:pPr>
                      <a:r>
                        <a:rPr lang="en-US" sz="1400" dirty="0" smtClean="0"/>
                        <a:t>Accounts</a:t>
                      </a:r>
                    </a:p>
                    <a:p>
                      <a:pPr marL="0" indent="338138">
                        <a:spcBef>
                          <a:spcPts val="600"/>
                        </a:spcBef>
                      </a:pPr>
                      <a:r>
                        <a:rPr lang="en-US" sz="1400" dirty="0" smtClean="0"/>
                        <a:t>Contacts</a:t>
                      </a:r>
                    </a:p>
                    <a:p>
                      <a:pPr marL="0" indent="338138">
                        <a:spcBef>
                          <a:spcPts val="600"/>
                        </a:spcBef>
                      </a:pPr>
                      <a:r>
                        <a:rPr lang="en-US" sz="1400" dirty="0" smtClean="0"/>
                        <a:t>Etc.</a:t>
                      </a:r>
                      <a:endParaRPr lang="en-US" sz="1400" dirty="0"/>
                    </a:p>
                  </a:txBody>
                  <a:tcPr marT="137160" marB="137160">
                    <a:lnR w="3175" cap="flat" cmpd="sng" algn="ctr">
                      <a:solidFill>
                        <a:srgbClr val="7F7F7F"/>
                      </a:solidFill>
                      <a:prstDash val="dash"/>
                      <a:round/>
                      <a:headEnd type="none" w="med" len="med"/>
                      <a:tailEnd type="none" w="med" len="med"/>
                    </a:lnR>
                    <a:lnT w="3175" cap="flat" cmpd="sng" algn="ctr">
                      <a:solidFill>
                        <a:srgbClr val="7F7F7F"/>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gradFill flip="none" rotWithShape="1">
                      <a:gsLst>
                        <a:gs pos="0">
                          <a:srgbClr val="1F497D">
                            <a:alpha val="25000"/>
                          </a:srgbClr>
                        </a:gs>
                        <a:gs pos="100000">
                          <a:prstClr val="white"/>
                        </a:gs>
                      </a:gsLst>
                      <a:lin ang="5400000" scaled="0"/>
                      <a:tileRect/>
                    </a:gradFill>
                  </a:tcPr>
                </a:tc>
                <a:tc>
                  <a:txBody>
                    <a:bodyPr/>
                    <a:lstStyle/>
                    <a:p>
                      <a:pPr marL="0" indent="0" algn="ctr">
                        <a:spcBef>
                          <a:spcPts val="600"/>
                        </a:spcBef>
                      </a:pPr>
                      <a:endParaRPr lang="en-US" sz="1400" dirty="0" smtClean="0"/>
                    </a:p>
                    <a:p>
                      <a:pPr marL="0" indent="0" algn="ctr">
                        <a:spcBef>
                          <a:spcPts val="600"/>
                        </a:spcBef>
                      </a:pPr>
                      <a:r>
                        <a:rPr lang="en-US" sz="1400" dirty="0" smtClean="0"/>
                        <a:t>Not Available</a:t>
                      </a:r>
                    </a:p>
                  </a:txBody>
                  <a:tcPr marT="137160" marB="137160">
                    <a:lnL w="3175" cap="flat" cmpd="sng" algn="ctr">
                      <a:solidFill>
                        <a:srgbClr val="7F7F7F"/>
                      </a:solidFill>
                      <a:prstDash val="dash"/>
                      <a:round/>
                      <a:headEnd type="none" w="med" len="med"/>
                      <a:tailEnd type="none" w="med" len="med"/>
                    </a:lnL>
                    <a:lnR w="3175" cap="flat" cmpd="sng" algn="ctr">
                      <a:solidFill>
                        <a:srgbClr val="7F7F7F"/>
                      </a:solidFill>
                      <a:prstDash val="dash"/>
                      <a:round/>
                      <a:headEnd type="none" w="med" len="med"/>
                      <a:tailEnd type="none" w="med" len="med"/>
                    </a:lnR>
                    <a:lnT w="3175" cap="flat" cmpd="sng" algn="ctr">
                      <a:solidFill>
                        <a:srgbClr val="7F7F7F"/>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noFill/>
                  </a:tcPr>
                </a:tc>
                <a:tc>
                  <a:txBody>
                    <a:bodyPr/>
                    <a:lstStyle/>
                    <a:p>
                      <a:pPr marL="0" marR="0" indent="0" algn="ctr" defTabSz="457200" rtl="0" eaLnBrk="1" fontAlgn="auto" latinLnBrk="0" hangingPunct="1">
                        <a:lnSpc>
                          <a:spcPct val="100000"/>
                        </a:lnSpc>
                        <a:spcBef>
                          <a:spcPts val="600"/>
                        </a:spcBef>
                        <a:spcAft>
                          <a:spcPts val="0"/>
                        </a:spcAft>
                        <a:buClrTx/>
                        <a:buSzTx/>
                        <a:buFontTx/>
                        <a:buNone/>
                        <a:tabLst/>
                        <a:defRPr/>
                      </a:pPr>
                      <a:endParaRPr lang="en-US" sz="1400" dirty="0" smtClean="0"/>
                    </a:p>
                    <a:p>
                      <a:pPr marL="0" marR="0" indent="0" algn="ctr" defTabSz="457200" rtl="0" eaLnBrk="1" fontAlgn="auto" latinLnBrk="0" hangingPunct="1">
                        <a:lnSpc>
                          <a:spcPct val="100000"/>
                        </a:lnSpc>
                        <a:spcBef>
                          <a:spcPts val="600"/>
                        </a:spcBef>
                        <a:spcAft>
                          <a:spcPts val="0"/>
                        </a:spcAft>
                        <a:buClrTx/>
                        <a:buSzTx/>
                        <a:buFontTx/>
                        <a:buNone/>
                        <a:tabLst/>
                        <a:defRPr/>
                      </a:pPr>
                      <a:r>
                        <a:rPr lang="en-US" sz="1400" dirty="0" smtClean="0"/>
                        <a:t>Not Available</a:t>
                      </a:r>
                    </a:p>
                  </a:txBody>
                  <a:tcPr marT="137160" marB="137160">
                    <a:lnL w="3175" cap="flat" cmpd="sng" algn="ctr">
                      <a:solidFill>
                        <a:srgbClr val="7F7F7F"/>
                      </a:solidFill>
                      <a:prstDash val="dash"/>
                      <a:round/>
                      <a:headEnd type="none" w="med" len="med"/>
                      <a:tailEnd type="none" w="med" len="med"/>
                    </a:lnL>
                    <a:lnR w="6350" cap="flat" cmpd="sng" algn="ctr">
                      <a:solidFill>
                        <a:srgbClr val="FFFFFF">
                          <a:lumMod val="75000"/>
                        </a:srgbClr>
                      </a:solidFill>
                      <a:prstDash val="dash"/>
                      <a:round/>
                      <a:headEnd type="none" w="med" len="med"/>
                      <a:tailEnd type="none" w="med" len="med"/>
                    </a:lnR>
                    <a:lnT w="3175" cap="flat" cmpd="sng" algn="ctr">
                      <a:solidFill>
                        <a:srgbClr val="7F7F7F"/>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noFill/>
                  </a:tcPr>
                </a:tc>
                <a:tc>
                  <a:txBody>
                    <a:bodyPr/>
                    <a:lstStyle/>
                    <a:p>
                      <a:pPr marL="0" indent="0" algn="ctr">
                        <a:spcBef>
                          <a:spcPts val="600"/>
                        </a:spcBef>
                      </a:pPr>
                      <a:endParaRPr lang="en-US" sz="1400" dirty="0" smtClean="0"/>
                    </a:p>
                    <a:p>
                      <a:pPr marL="0" indent="0" algn="ctr">
                        <a:spcBef>
                          <a:spcPts val="600"/>
                        </a:spcBef>
                      </a:pPr>
                      <a:r>
                        <a:rPr lang="en-US" sz="1400" dirty="0" smtClean="0"/>
                        <a:t>Limited</a:t>
                      </a:r>
                      <a:r>
                        <a:rPr lang="en-US" sz="1400" baseline="0" dirty="0" smtClean="0"/>
                        <a:t> Configurability</a:t>
                      </a:r>
                      <a:endParaRPr lang="en-US" sz="1400" dirty="0" smtClean="0"/>
                    </a:p>
                  </a:txBody>
                  <a:tcPr marT="137160">
                    <a:lnL w="6350" cap="flat" cmpd="sng" algn="ctr">
                      <a:solidFill>
                        <a:srgbClr val="FFFFFF">
                          <a:lumMod val="75000"/>
                        </a:srgbClr>
                      </a:solidFill>
                      <a:prstDash val="dash"/>
                      <a:round/>
                      <a:headEnd type="none" w="med" len="med"/>
                      <a:tailEnd type="none" w="med" len="med"/>
                    </a:lnL>
                    <a:lnT w="3175" cap="flat" cmpd="sng" algn="ctr">
                      <a:solidFill>
                        <a:srgbClr val="7F7F7F"/>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noFill/>
                  </a:tcPr>
                </a:tc>
              </a:tr>
            </a:tbl>
          </a:graphicData>
        </a:graphic>
      </p:graphicFrame>
      <p:pic>
        <p:nvPicPr>
          <p:cNvPr id="25647" name="Picture 34" descr="Accounts.png"/>
          <p:cNvPicPr>
            <a:picLocks noChangeAspect="1"/>
          </p:cNvPicPr>
          <p:nvPr/>
        </p:nvPicPr>
        <p:blipFill>
          <a:blip r:embed="rId3"/>
          <a:srcRect/>
          <a:stretch>
            <a:fillRect/>
          </a:stretch>
        </p:blipFill>
        <p:spPr bwMode="auto">
          <a:xfrm>
            <a:off x="555625" y="4307950"/>
            <a:ext cx="242888" cy="244475"/>
          </a:xfrm>
          <a:prstGeom prst="rect">
            <a:avLst/>
          </a:prstGeom>
          <a:noFill/>
          <a:ln w="9525">
            <a:noFill/>
            <a:miter lim="800000"/>
            <a:headEnd/>
            <a:tailEnd/>
          </a:ln>
        </p:spPr>
      </p:pic>
      <p:pic>
        <p:nvPicPr>
          <p:cNvPr id="25648" name="Picture 39" descr="contacts32.png"/>
          <p:cNvPicPr>
            <a:picLocks noChangeAspect="1"/>
          </p:cNvPicPr>
          <p:nvPr/>
        </p:nvPicPr>
        <p:blipFill>
          <a:blip r:embed="rId4"/>
          <a:srcRect/>
          <a:stretch>
            <a:fillRect/>
          </a:stretch>
        </p:blipFill>
        <p:spPr bwMode="auto">
          <a:xfrm>
            <a:off x="555625" y="4596875"/>
            <a:ext cx="242888" cy="244475"/>
          </a:xfrm>
          <a:prstGeom prst="rect">
            <a:avLst/>
          </a:prstGeom>
          <a:noFill/>
          <a:ln w="9525">
            <a:noFill/>
            <a:miter lim="800000"/>
            <a:headEnd/>
            <a:tailEnd/>
          </a:ln>
        </p:spPr>
      </p:pic>
      <p:pic>
        <p:nvPicPr>
          <p:cNvPr id="25649" name="Picture 44" descr="arrow_up_blue_fade.png"/>
          <p:cNvPicPr>
            <a:picLocks noChangeAspect="1"/>
          </p:cNvPicPr>
          <p:nvPr/>
        </p:nvPicPr>
        <p:blipFill>
          <a:blip r:embed="rId10"/>
          <a:srcRect/>
          <a:stretch>
            <a:fillRect/>
          </a:stretch>
        </p:blipFill>
        <p:spPr bwMode="auto">
          <a:xfrm rot="10800000">
            <a:off x="577850" y="4922312"/>
            <a:ext cx="184150" cy="2921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5"/>
          <p:cNvSpPr/>
          <p:nvPr/>
        </p:nvSpPr>
        <p:spPr>
          <a:xfrm>
            <a:off x="0" y="3635375"/>
            <a:ext cx="9144000" cy="893763"/>
          </a:xfrm>
          <a:prstGeom prst="rect">
            <a:avLst/>
          </a:prstGeom>
          <a:gradFill>
            <a:gsLst>
              <a:gs pos="0">
                <a:srgbClr val="C4B6A0">
                  <a:alpha val="50000"/>
                </a:srgbClr>
              </a:gs>
              <a:gs pos="100000">
                <a:schemeClr val="bg1">
                  <a:alpha val="2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prstTxWarp prst="textNoShape">
              <a:avLst/>
            </a:prstTxWarp>
          </a:bodyPr>
          <a:lstStyle/>
          <a:p>
            <a:pPr algn="ctr">
              <a:defRPr/>
            </a:pPr>
            <a:endParaRPr lang="en-US">
              <a:solidFill>
                <a:srgbClr val="FFFFFF"/>
              </a:solidFill>
              <a:ea typeface="ＭＳ Ｐゴシック" charset="-128"/>
              <a:cs typeface="ＭＳ Ｐゴシック" charset="-128"/>
              <a:sym typeface="Arial" pitchFamily="34" charset="0"/>
            </a:endParaRPr>
          </a:p>
        </p:txBody>
      </p:sp>
      <p:pic>
        <p:nvPicPr>
          <p:cNvPr id="44036" name="Picture 11" descr="iPad_chatter_landscape_aug10.png"/>
          <p:cNvPicPr>
            <a:picLocks noChangeAspect="1"/>
          </p:cNvPicPr>
          <p:nvPr/>
        </p:nvPicPr>
        <p:blipFill>
          <a:blip r:embed="rId3"/>
          <a:srcRect/>
          <a:stretch>
            <a:fillRect/>
          </a:stretch>
        </p:blipFill>
        <p:spPr bwMode="auto">
          <a:xfrm>
            <a:off x="2015066" y="1053041"/>
            <a:ext cx="5291667" cy="4263587"/>
          </a:xfrm>
          <a:prstGeom prst="rect">
            <a:avLst/>
          </a:prstGeom>
          <a:noFill/>
          <a:ln w="9525">
            <a:noFill/>
            <a:miter lim="800000"/>
            <a:headEnd/>
            <a:tailEnd/>
          </a:ln>
        </p:spPr>
      </p:pic>
      <p:grpSp>
        <p:nvGrpSpPr>
          <p:cNvPr id="2" name="Group 12"/>
          <p:cNvGrpSpPr>
            <a:grpSpLocks/>
          </p:cNvGrpSpPr>
          <p:nvPr/>
        </p:nvGrpSpPr>
        <p:grpSpPr bwMode="auto">
          <a:xfrm>
            <a:off x="6087533" y="0"/>
            <a:ext cx="2362200" cy="1608137"/>
            <a:chOff x="3352800" y="1458913"/>
            <a:chExt cx="2895600" cy="1970087"/>
          </a:xfrm>
        </p:grpSpPr>
        <p:pic>
          <p:nvPicPr>
            <p:cNvPr id="44041" name="Picture 7" descr="logo_chatter_mobile.png"/>
            <p:cNvPicPr>
              <a:picLocks noChangeAspect="1"/>
            </p:cNvPicPr>
            <p:nvPr/>
          </p:nvPicPr>
          <p:blipFill>
            <a:blip r:embed="rId4"/>
            <a:srcRect/>
            <a:stretch>
              <a:fillRect/>
            </a:stretch>
          </p:blipFill>
          <p:spPr bwMode="auto">
            <a:xfrm>
              <a:off x="3352800" y="1752600"/>
              <a:ext cx="2395538" cy="1676400"/>
            </a:xfrm>
            <a:prstGeom prst="rect">
              <a:avLst/>
            </a:prstGeom>
            <a:noFill/>
            <a:ln w="9525">
              <a:noFill/>
              <a:miter lim="800000"/>
              <a:headEnd/>
              <a:tailEnd/>
            </a:ln>
          </p:spPr>
        </p:pic>
        <p:pic>
          <p:nvPicPr>
            <p:cNvPr id="44042" name="Picture 15" descr="burst_comingSoon.png"/>
            <p:cNvPicPr>
              <a:picLocks noChangeAspect="1"/>
            </p:cNvPicPr>
            <p:nvPr/>
          </p:nvPicPr>
          <p:blipFill>
            <a:blip r:embed="rId5"/>
            <a:srcRect/>
            <a:stretch>
              <a:fillRect/>
            </a:stretch>
          </p:blipFill>
          <p:spPr bwMode="auto">
            <a:xfrm>
              <a:off x="5181600" y="1458913"/>
              <a:ext cx="1066800" cy="1055687"/>
            </a:xfrm>
            <a:prstGeom prst="rect">
              <a:avLst/>
            </a:prstGeom>
            <a:noFill/>
            <a:ln w="9525">
              <a:noFill/>
              <a:miter lim="800000"/>
              <a:headEnd/>
              <a:tailEnd/>
            </a:ln>
          </p:spPr>
        </p:pic>
      </p:grpSp>
      <p:pic>
        <p:nvPicPr>
          <p:cNvPr id="44038" name="Picture 13" descr="bold9700_standaloneChatter_sm.png"/>
          <p:cNvPicPr>
            <a:picLocks noChangeAspect="1"/>
          </p:cNvPicPr>
          <p:nvPr/>
        </p:nvPicPr>
        <p:blipFill>
          <a:blip r:embed="rId6"/>
          <a:srcRect/>
          <a:stretch>
            <a:fillRect/>
          </a:stretch>
        </p:blipFill>
        <p:spPr bwMode="auto">
          <a:xfrm>
            <a:off x="3048000" y="2531004"/>
            <a:ext cx="1928690" cy="3514196"/>
          </a:xfrm>
          <a:prstGeom prst="rect">
            <a:avLst/>
          </a:prstGeom>
          <a:noFill/>
          <a:ln w="9525">
            <a:noFill/>
            <a:miter lim="800000"/>
            <a:headEnd/>
            <a:tailEnd/>
          </a:ln>
        </p:spPr>
      </p:pic>
      <p:pic>
        <p:nvPicPr>
          <p:cNvPr id="44039" name="Picture 14" descr="chatter_android_mockup.png"/>
          <p:cNvPicPr>
            <a:picLocks noChangeAspect="1"/>
          </p:cNvPicPr>
          <p:nvPr/>
        </p:nvPicPr>
        <p:blipFill>
          <a:blip r:embed="rId7"/>
          <a:srcRect/>
          <a:stretch>
            <a:fillRect/>
          </a:stretch>
        </p:blipFill>
        <p:spPr bwMode="auto">
          <a:xfrm>
            <a:off x="905550" y="2201332"/>
            <a:ext cx="2167850" cy="3851805"/>
          </a:xfrm>
          <a:prstGeom prst="rect">
            <a:avLst/>
          </a:prstGeom>
          <a:noFill/>
          <a:ln w="9525">
            <a:noFill/>
            <a:miter lim="800000"/>
            <a:headEnd/>
            <a:tailEnd/>
          </a:ln>
        </p:spPr>
      </p:pic>
      <p:sp>
        <p:nvSpPr>
          <p:cNvPr id="44040" name="Title 1"/>
          <p:cNvSpPr>
            <a:spLocks noGrp="1"/>
          </p:cNvSpPr>
          <p:nvPr>
            <p:ph type="title"/>
          </p:nvPr>
        </p:nvSpPr>
        <p:spPr>
          <a:xfrm>
            <a:off x="304800" y="152400"/>
            <a:ext cx="8466138" cy="792163"/>
          </a:xfrm>
        </p:spPr>
        <p:txBody>
          <a:bodyPr/>
          <a:lstStyle/>
          <a:p>
            <a:r>
              <a:rPr lang="en-US" dirty="0" smtClean="0">
                <a:ea typeface="ＭＳ Ｐゴシック" charset="0"/>
                <a:cs typeface="ＭＳ Ｐゴシック" charset="0"/>
              </a:rPr>
              <a:t>Chatter Mobile – Coming Soon!</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18"/>
          <p:cNvSpPr>
            <a:spLocks noChangeArrowheads="1"/>
          </p:cNvSpPr>
          <p:nvPr/>
        </p:nvSpPr>
        <p:spPr bwMode="auto">
          <a:xfrm>
            <a:off x="0" y="0"/>
            <a:ext cx="9144000" cy="6858000"/>
          </a:xfrm>
          <a:prstGeom prst="rect">
            <a:avLst/>
          </a:prstGeom>
          <a:solidFill>
            <a:srgbClr val="3C90CE"/>
          </a:solidFill>
          <a:ln w="9525">
            <a:noFill/>
            <a:miter lim="800000"/>
            <a:headEnd/>
            <a:tailEnd/>
          </a:ln>
          <a:effectLst/>
        </p:spPr>
        <p:txBody>
          <a:bodyPr wrap="none" anchor="ctr">
            <a:prstTxWarp prst="textNoShape">
              <a:avLst/>
            </a:prstTxWarp>
          </a:bodyPr>
          <a:lstStyle/>
          <a:p>
            <a:pPr>
              <a:defRPr/>
            </a:pPr>
            <a:endParaRPr lang="en-US"/>
          </a:p>
        </p:txBody>
      </p:sp>
      <p:sp>
        <p:nvSpPr>
          <p:cNvPr id="5" name="Rectangle 4"/>
          <p:cNvSpPr/>
          <p:nvPr/>
        </p:nvSpPr>
        <p:spPr>
          <a:xfrm>
            <a:off x="0" y="0"/>
            <a:ext cx="9144000" cy="6858000"/>
          </a:xfrm>
          <a:prstGeom prst="rect">
            <a:avLst/>
          </a:prstGeom>
          <a:gradFill flip="none" rotWithShape="1">
            <a:gsLst>
              <a:gs pos="49000">
                <a:schemeClr val="bg1">
                  <a:alpha val="0"/>
                </a:schemeClr>
              </a:gs>
              <a:gs pos="100000">
                <a:schemeClr val="bg1">
                  <a:alpha val="25000"/>
                </a:scheme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ヒラギノ角ゴ Pro W3" charset="-128"/>
              <a:cs typeface="ヒラギノ角ゴ Pro W3" charset="-128"/>
            </a:endParaRPr>
          </a:p>
        </p:txBody>
      </p:sp>
      <p:pic>
        <p:nvPicPr>
          <p:cNvPr id="8" name="Picture 30" descr="Cloud2_rgb"/>
          <p:cNvPicPr>
            <a:picLocks noChangeAspect="1" noChangeArrowheads="1"/>
          </p:cNvPicPr>
          <p:nvPr/>
        </p:nvPicPr>
        <p:blipFill>
          <a:blip r:embed="rId2"/>
          <a:srcRect l="45007" t="6485" r="-6854" b="-7104"/>
          <a:stretch>
            <a:fillRect/>
          </a:stretch>
        </p:blipFill>
        <p:spPr bwMode="auto">
          <a:xfrm>
            <a:off x="0" y="0"/>
            <a:ext cx="1000125" cy="1138238"/>
          </a:xfrm>
          <a:prstGeom prst="rect">
            <a:avLst/>
          </a:prstGeom>
          <a:noFill/>
          <a:ln w="9525">
            <a:noFill/>
            <a:miter lim="800000"/>
            <a:headEnd/>
            <a:tailEnd/>
          </a:ln>
        </p:spPr>
      </p:pic>
      <p:sp>
        <p:nvSpPr>
          <p:cNvPr id="11" name="Rectangle 2"/>
          <p:cNvSpPr>
            <a:spLocks noChangeArrowheads="1"/>
          </p:cNvSpPr>
          <p:nvPr/>
        </p:nvSpPr>
        <p:spPr bwMode="auto">
          <a:xfrm>
            <a:off x="388938" y="1400152"/>
            <a:ext cx="8383587" cy="495807"/>
          </a:xfrm>
          <a:prstGeom prst="rect">
            <a:avLst/>
          </a:prstGeom>
          <a:noFill/>
          <a:ln w="9525">
            <a:noFill/>
            <a:miter lim="800000"/>
            <a:headEnd/>
            <a:tailEnd/>
          </a:ln>
        </p:spPr>
        <p:txBody>
          <a:bodyPr lIns="64291" tIns="32146" rIns="64291" bIns="32146">
            <a:prstTxWarp prst="textNoShape">
              <a:avLst/>
            </a:prstTxWarp>
            <a:spAutoFit/>
          </a:bodyPr>
          <a:lstStyle/>
          <a:p>
            <a:r>
              <a:rPr lang="en-US" sz="2800" b="1" dirty="0" err="1" smtClean="0">
                <a:solidFill>
                  <a:srgbClr val="FFFFFF"/>
                </a:solidFill>
                <a:ea typeface="Arial" charset="0"/>
                <a:cs typeface="Arial" charset="0"/>
              </a:rPr>
              <a:t>websense</a:t>
            </a:r>
            <a:endParaRPr lang="en-US" sz="2800" b="1" dirty="0"/>
          </a:p>
        </p:txBody>
      </p:sp>
      <p:sp>
        <p:nvSpPr>
          <p:cNvPr id="12" name="Rectangle 11"/>
          <p:cNvSpPr>
            <a:spLocks noChangeArrowheads="1"/>
          </p:cNvSpPr>
          <p:nvPr/>
        </p:nvSpPr>
        <p:spPr bwMode="auto">
          <a:xfrm>
            <a:off x="709805" y="1954250"/>
            <a:ext cx="8383587" cy="988250"/>
          </a:xfrm>
          <a:prstGeom prst="rect">
            <a:avLst/>
          </a:prstGeom>
          <a:noFill/>
          <a:ln w="9525">
            <a:noFill/>
            <a:miter lim="800000"/>
            <a:headEnd/>
            <a:tailEnd/>
          </a:ln>
        </p:spPr>
        <p:txBody>
          <a:bodyPr lIns="64291" tIns="32146" rIns="64291" bIns="32146">
            <a:prstTxWarp prst="textNoShape">
              <a:avLst/>
            </a:prstTxWarp>
            <a:spAutoFit/>
          </a:bodyPr>
          <a:lstStyle/>
          <a:p>
            <a:r>
              <a:rPr lang="en-US" sz="2000" b="1" dirty="0" smtClean="0">
                <a:solidFill>
                  <a:schemeClr val="bg1">
                    <a:lumMod val="85000"/>
                  </a:schemeClr>
                </a:solidFill>
                <a:ea typeface="Arial" charset="0"/>
                <a:cs typeface="Arial" charset="0"/>
              </a:rPr>
              <a:t>Werner Schmidt</a:t>
            </a:r>
          </a:p>
          <a:p>
            <a:r>
              <a:rPr lang="en-US" sz="2000" dirty="0" smtClean="0">
                <a:solidFill>
                  <a:schemeClr val="bg1">
                    <a:lumMod val="85000"/>
                  </a:schemeClr>
                </a:solidFill>
                <a:ea typeface="Arial" charset="0"/>
                <a:cs typeface="Arial" charset="0"/>
              </a:rPr>
              <a:t>Sales Operations Director at </a:t>
            </a:r>
            <a:r>
              <a:rPr lang="en-US" sz="2000" dirty="0" err="1" smtClean="0">
                <a:solidFill>
                  <a:schemeClr val="bg1">
                    <a:lumMod val="85000"/>
                  </a:schemeClr>
                </a:solidFill>
                <a:ea typeface="Arial" charset="0"/>
                <a:cs typeface="Arial" charset="0"/>
              </a:rPr>
              <a:t>websense</a:t>
            </a:r>
            <a:endParaRPr lang="en-US" sz="2000" dirty="0" smtClean="0">
              <a:solidFill>
                <a:schemeClr val="bg1">
                  <a:lumMod val="85000"/>
                </a:schemeClr>
              </a:solidFill>
              <a:ea typeface="Arial" charset="0"/>
              <a:cs typeface="Arial" charset="0"/>
            </a:endParaRPr>
          </a:p>
          <a:p>
            <a:endParaRPr lang="en-US" sz="2000" b="1" dirty="0"/>
          </a:p>
        </p:txBody>
      </p:sp>
      <p:cxnSp>
        <p:nvCxnSpPr>
          <p:cNvPr id="13" name="Straight Connector 12"/>
          <p:cNvCxnSpPr/>
          <p:nvPr/>
        </p:nvCxnSpPr>
        <p:spPr>
          <a:xfrm rot="5400000">
            <a:off x="408217" y="2300038"/>
            <a:ext cx="531276" cy="158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Salesforce.com &amp; Mobile</a:t>
            </a:r>
            <a:endParaRPr lang="en-GB" dirty="0"/>
          </a:p>
        </p:txBody>
      </p:sp>
      <p:sp>
        <p:nvSpPr>
          <p:cNvPr id="4" name="Content Placeholder 6"/>
          <p:cNvSpPr txBox="1">
            <a:spLocks/>
          </p:cNvSpPr>
          <p:nvPr/>
        </p:nvSpPr>
        <p:spPr>
          <a:xfrm>
            <a:off x="457200" y="580489"/>
            <a:ext cx="8329642" cy="5572164"/>
          </a:xfrm>
          <a:prstGeom prst="rect">
            <a:avLst/>
          </a:prstGeom>
        </p:spPr>
        <p:txBody>
          <a:bodyPr>
            <a:normAutofit lnSpcReduction="10000"/>
          </a:bodyPr>
          <a:lstStyle/>
          <a:p>
            <a:pPr marL="347472" indent="-347472">
              <a:spcBef>
                <a:spcPts val="600"/>
              </a:spcBef>
              <a:buSzPct val="110000"/>
            </a:pPr>
            <a:endParaRPr lang="en-GB" sz="2000" dirty="0" smtClean="0">
              <a:solidFill>
                <a:srgbClr val="003352"/>
              </a:solidFill>
              <a:latin typeface="Arial" pitchFamily="34" charset="0"/>
              <a:cs typeface="Arial" pitchFamily="34" charset="0"/>
            </a:endParaRPr>
          </a:p>
          <a:p>
            <a:pPr marL="347472" indent="-347472">
              <a:spcBef>
                <a:spcPts val="600"/>
              </a:spcBef>
              <a:buClr>
                <a:schemeClr val="bg1">
                  <a:lumMod val="85000"/>
                </a:schemeClr>
              </a:buClr>
              <a:buSzPct val="110000"/>
              <a:buFont typeface="Wingdings" charset="2"/>
              <a:buChar char="§"/>
            </a:pPr>
            <a:r>
              <a:rPr lang="en-IE" sz="2800" dirty="0" smtClean="0">
                <a:latin typeface="Arial" pitchFamily="34" charset="0"/>
                <a:cs typeface="Arial" pitchFamily="34" charset="0"/>
              </a:rPr>
              <a:t>We have over 70% of our company now using Salesforce.com across almost all departments, 30% are sales and of those 50% are now using mobile</a:t>
            </a:r>
            <a:r>
              <a:rPr lang="en-GB" sz="2800" dirty="0" smtClean="0">
                <a:solidFill>
                  <a:srgbClr val="003352"/>
                </a:solidFill>
                <a:latin typeface="Arial" pitchFamily="34" charset="0"/>
                <a:cs typeface="Arial" pitchFamily="34" charset="0"/>
              </a:rPr>
              <a:t>.</a:t>
            </a:r>
          </a:p>
          <a:p>
            <a:pPr marL="347472" indent="-347472">
              <a:spcBef>
                <a:spcPts val="600"/>
              </a:spcBef>
              <a:buClr>
                <a:schemeClr val="bg1">
                  <a:lumMod val="85000"/>
                </a:schemeClr>
              </a:buClr>
              <a:buSzPct val="110000"/>
              <a:buFont typeface="Wingdings" charset="2"/>
              <a:buChar char="§"/>
            </a:pPr>
            <a:endParaRPr lang="en-GB" sz="2800" dirty="0" smtClean="0">
              <a:solidFill>
                <a:srgbClr val="003352"/>
              </a:solidFill>
              <a:latin typeface="Arial" pitchFamily="34" charset="0"/>
              <a:cs typeface="Arial" pitchFamily="34" charset="0"/>
            </a:endParaRPr>
          </a:p>
          <a:p>
            <a:pPr marL="347472" indent="-347472">
              <a:spcBef>
                <a:spcPts val="600"/>
              </a:spcBef>
              <a:buClr>
                <a:schemeClr val="bg1">
                  <a:lumMod val="85000"/>
                </a:schemeClr>
              </a:buClr>
              <a:buSzPct val="110000"/>
              <a:buFont typeface="Wingdings" charset="2"/>
              <a:buChar char="§"/>
            </a:pPr>
            <a:r>
              <a:rPr lang="en-GB" sz="2800" dirty="0" smtClean="0">
                <a:solidFill>
                  <a:srgbClr val="003352"/>
                </a:solidFill>
                <a:latin typeface="Arial" pitchFamily="34" charset="0"/>
                <a:cs typeface="Arial" pitchFamily="34" charset="0"/>
              </a:rPr>
              <a:t>The main areas of use are;</a:t>
            </a:r>
          </a:p>
          <a:p>
            <a:pPr marL="804672" lvl="1" indent="-347472">
              <a:spcBef>
                <a:spcPts val="600"/>
              </a:spcBef>
              <a:buClr>
                <a:schemeClr val="bg1">
                  <a:lumMod val="85000"/>
                </a:schemeClr>
              </a:buClr>
              <a:buSzPct val="110000"/>
              <a:buFont typeface="Wingdings" charset="2"/>
              <a:buChar char="§"/>
            </a:pPr>
            <a:r>
              <a:rPr lang="en-GB" sz="2800" dirty="0" smtClean="0">
                <a:solidFill>
                  <a:srgbClr val="003352"/>
                </a:solidFill>
                <a:latin typeface="Arial" pitchFamily="34" charset="0"/>
                <a:cs typeface="Arial" pitchFamily="34" charset="0"/>
              </a:rPr>
              <a:t>Account Information</a:t>
            </a:r>
          </a:p>
          <a:p>
            <a:pPr marL="804672" lvl="1" indent="-347472">
              <a:spcBef>
                <a:spcPts val="600"/>
              </a:spcBef>
              <a:buClr>
                <a:schemeClr val="bg1">
                  <a:lumMod val="85000"/>
                </a:schemeClr>
              </a:buClr>
              <a:buSzPct val="110000"/>
              <a:buFont typeface="Wingdings" charset="2"/>
              <a:buChar char="§"/>
            </a:pPr>
            <a:r>
              <a:rPr lang="en-GB" sz="2800" dirty="0" smtClean="0">
                <a:solidFill>
                  <a:srgbClr val="003352"/>
                </a:solidFill>
                <a:latin typeface="Arial" pitchFamily="34" charset="0"/>
                <a:cs typeface="Arial" pitchFamily="34" charset="0"/>
              </a:rPr>
              <a:t>Contact Information</a:t>
            </a:r>
          </a:p>
          <a:p>
            <a:pPr marL="804672" lvl="1" indent="-347472">
              <a:spcBef>
                <a:spcPts val="600"/>
              </a:spcBef>
              <a:buClr>
                <a:schemeClr val="bg1">
                  <a:lumMod val="85000"/>
                </a:schemeClr>
              </a:buClr>
              <a:buSzPct val="110000"/>
              <a:buFont typeface="Wingdings" charset="2"/>
              <a:buChar char="§"/>
            </a:pPr>
            <a:r>
              <a:rPr lang="en-GB" sz="2800" dirty="0" smtClean="0">
                <a:solidFill>
                  <a:srgbClr val="003352"/>
                </a:solidFill>
                <a:latin typeface="Arial" pitchFamily="34" charset="0"/>
                <a:cs typeface="Arial" pitchFamily="34" charset="0"/>
              </a:rPr>
              <a:t>Marketing Intelligence</a:t>
            </a:r>
          </a:p>
          <a:p>
            <a:pPr marL="804672" lvl="1" indent="-347472">
              <a:spcBef>
                <a:spcPts val="600"/>
              </a:spcBef>
              <a:buClr>
                <a:schemeClr val="bg1">
                  <a:lumMod val="85000"/>
                </a:schemeClr>
              </a:buClr>
              <a:buSzPct val="110000"/>
              <a:buFont typeface="Wingdings" charset="2"/>
              <a:buChar char="§"/>
            </a:pPr>
            <a:r>
              <a:rPr lang="en-GB" sz="2800" dirty="0" smtClean="0">
                <a:solidFill>
                  <a:srgbClr val="003352"/>
                </a:solidFill>
                <a:latin typeface="Arial" pitchFamily="34" charset="0"/>
                <a:cs typeface="Arial" pitchFamily="34" charset="0"/>
              </a:rPr>
              <a:t>Opportunity Info including product information</a:t>
            </a:r>
          </a:p>
          <a:p>
            <a:pPr marL="804672" lvl="1" indent="-347472">
              <a:spcBef>
                <a:spcPts val="600"/>
              </a:spcBef>
              <a:buClr>
                <a:schemeClr val="bg1">
                  <a:lumMod val="85000"/>
                </a:schemeClr>
              </a:buClr>
              <a:buSzPct val="110000"/>
              <a:buFont typeface="Wingdings" charset="2"/>
              <a:buChar char="§"/>
            </a:pPr>
            <a:r>
              <a:rPr lang="en-GB" sz="2800" dirty="0" smtClean="0">
                <a:solidFill>
                  <a:srgbClr val="003352"/>
                </a:solidFill>
                <a:latin typeface="Arial" pitchFamily="34" charset="0"/>
                <a:cs typeface="Arial" pitchFamily="34" charset="0"/>
              </a:rPr>
              <a:t>Leads</a:t>
            </a:r>
          </a:p>
          <a:p>
            <a:pPr marL="347472" indent="-347472">
              <a:spcBef>
                <a:spcPts val="600"/>
              </a:spcBef>
              <a:buSzPct val="110000"/>
              <a:buFontTx/>
              <a:buBlip>
                <a:blip r:embed="rId2"/>
              </a:buBlip>
            </a:pPr>
            <a:endParaRPr lang="en-GB" sz="2000" dirty="0" smtClean="0">
              <a:solidFill>
                <a:srgbClr val="003352"/>
              </a:solidFill>
              <a:latin typeface="Arial" pitchFamily="34" charset="0"/>
              <a:cs typeface="Arial" pitchFamily="34" charset="0"/>
            </a:endParaRPr>
          </a:p>
          <a:p>
            <a:pPr marL="804672" lvl="1" indent="-347472">
              <a:spcBef>
                <a:spcPts val="600"/>
              </a:spcBef>
              <a:buSzPct val="110000"/>
              <a:buFontTx/>
              <a:buBlip>
                <a:blip r:embed="rId2"/>
              </a:buBlip>
            </a:pPr>
            <a:endParaRPr lang="en-GB" sz="2000" dirty="0" smtClean="0">
              <a:solidFill>
                <a:srgbClr val="003352"/>
              </a:solidFill>
              <a:latin typeface="Arial" pitchFamily="34" charset="0"/>
              <a:cs typeface="Arial" pitchFamily="34" charset="0"/>
            </a:endParaRPr>
          </a:p>
          <a:p>
            <a:pPr marL="347472" indent="-347472">
              <a:spcBef>
                <a:spcPts val="600"/>
              </a:spcBef>
              <a:buSzPct val="110000"/>
              <a:buFontTx/>
              <a:buBlip>
                <a:blip r:embed="rId2"/>
              </a:buBlip>
            </a:pPr>
            <a:endParaRPr lang="en-GB" sz="1000" dirty="0" smtClean="0">
              <a:solidFill>
                <a:srgbClr val="003352"/>
              </a:solidFill>
              <a:latin typeface="Arial" pitchFamily="34" charset="0"/>
              <a:cs typeface="Arial" pitchFamily="34" charset="0"/>
            </a:endParaRPr>
          </a:p>
          <a:p>
            <a:pPr marL="347472" indent="-347472">
              <a:spcBef>
                <a:spcPts val="600"/>
              </a:spcBef>
              <a:buSzPct val="110000"/>
              <a:buFontTx/>
              <a:buBlip>
                <a:blip r:embed="rId2"/>
              </a:buBlip>
            </a:pPr>
            <a:endParaRPr lang="en-GB" sz="1000" dirty="0" smtClean="0">
              <a:solidFill>
                <a:srgbClr val="003352"/>
              </a:solidFill>
              <a:latin typeface="Arial" pitchFamily="34" charset="0"/>
              <a:cs typeface="Arial" pitchFamily="34" charset="0"/>
            </a:endParaRPr>
          </a:p>
          <a:p>
            <a:pPr marL="347472" indent="-347472">
              <a:spcBef>
                <a:spcPts val="600"/>
              </a:spcBef>
              <a:buSzPct val="110000"/>
              <a:buFontTx/>
              <a:buBlip>
                <a:blip r:embed="rId2"/>
              </a:buBlip>
            </a:pPr>
            <a:endParaRPr lang="en-GB" sz="2400" dirty="0" smtClean="0">
              <a:solidFill>
                <a:srgbClr val="003352"/>
              </a:solidFill>
              <a:latin typeface="Arial" pitchFamily="34" charset="0"/>
              <a:cs typeface="Arial" pitchFamily="34" charset="0"/>
            </a:endParaRPr>
          </a:p>
          <a:p>
            <a:pPr marL="347472" indent="-347472">
              <a:spcBef>
                <a:spcPts val="600"/>
              </a:spcBef>
              <a:buSzPct val="110000"/>
              <a:buFontTx/>
              <a:buBlip>
                <a:blip r:embed="rId2"/>
              </a:buBlip>
            </a:pPr>
            <a:endParaRPr lang="en-GB" sz="2400" dirty="0" smtClean="0">
              <a:solidFill>
                <a:srgbClr val="003352"/>
              </a:solidFill>
              <a:latin typeface="Arial" pitchFamily="34" charset="0"/>
              <a:cs typeface="Arial" pitchFamily="34" charset="0"/>
            </a:endParaRPr>
          </a:p>
          <a:p>
            <a:pPr marL="347472" indent="-347472">
              <a:spcBef>
                <a:spcPts val="600"/>
              </a:spcBef>
              <a:buSzPct val="110000"/>
              <a:buFontTx/>
              <a:buBlip>
                <a:blip r:embed="rId2"/>
              </a:buBlip>
            </a:pPr>
            <a:endParaRPr lang="en-US" sz="2400" dirty="0" smtClean="0"/>
          </a:p>
          <a:p>
            <a:pPr marL="347472" lvl="0" indent="-347472">
              <a:spcBef>
                <a:spcPts val="600"/>
              </a:spcBef>
              <a:buSzPct val="110000"/>
              <a:buBlip>
                <a:blip r:embed="rId2"/>
              </a:buBlip>
              <a:defRPr/>
            </a:pPr>
            <a:endParaRPr lang="en-US" sz="1000" dirty="0" smtClean="0"/>
          </a:p>
          <a:p>
            <a:pPr marL="347472" indent="-347472">
              <a:spcBef>
                <a:spcPts val="600"/>
              </a:spcBef>
              <a:buSzPct val="110000"/>
              <a:buFontTx/>
              <a:buBlip>
                <a:blip r:embed="rId2"/>
              </a:buBlip>
            </a:pPr>
            <a:endParaRPr lang="en-US" sz="1000" dirty="0" smtClean="0"/>
          </a:p>
          <a:p>
            <a:pPr marL="347472" lvl="0" indent="-347472">
              <a:spcBef>
                <a:spcPts val="600"/>
              </a:spcBef>
              <a:buSzPct val="110000"/>
              <a:defRPr/>
            </a:pPr>
            <a:endParaRPr lang="en-US" sz="2800" dirty="0" smtClean="0"/>
          </a:p>
          <a:p>
            <a:pPr marL="347472" lvl="0" indent="-347472">
              <a:spcBef>
                <a:spcPts val="600"/>
              </a:spcBef>
              <a:buSzPct val="110000"/>
              <a:defRPr/>
            </a:pPr>
            <a:endParaRPr lang="en-GB" sz="2800" baseline="0" dirty="0" smtClean="0">
              <a:solidFill>
                <a:srgbClr val="003352"/>
              </a:solidFill>
              <a:latin typeface="Arial" pitchFamily="34" charset="0"/>
              <a:cs typeface="Arial" pitchFamily="34" charset="0"/>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Why we like Salesforce.com Mobile</a:t>
            </a:r>
            <a:endParaRPr lang="en-GB" dirty="0"/>
          </a:p>
        </p:txBody>
      </p:sp>
      <p:sp>
        <p:nvSpPr>
          <p:cNvPr id="3" name="Slide Number Placeholder 2"/>
          <p:cNvSpPr>
            <a:spLocks noGrp="1"/>
          </p:cNvSpPr>
          <p:nvPr>
            <p:ph type="sldNum" sz="quarter" idx="4294967295"/>
          </p:nvPr>
        </p:nvSpPr>
        <p:spPr>
          <a:xfrm>
            <a:off x="6934200" y="6477000"/>
            <a:ext cx="2133600" cy="365125"/>
          </a:xfrm>
          <a:prstGeom prst="rect">
            <a:avLst/>
          </a:prstGeom>
        </p:spPr>
        <p:txBody>
          <a:bodyPr/>
          <a:lstStyle/>
          <a:p>
            <a:pPr>
              <a:defRPr/>
            </a:pPr>
            <a:fld id="{68BF492F-03FD-4BD6-BA96-07F58F8D879B}" type="slidenum">
              <a:rPr lang="en-US" smtClean="0"/>
              <a:pPr>
                <a:defRPr/>
              </a:pPr>
              <a:t>26</a:t>
            </a:fld>
            <a:endParaRPr lang="en-US" dirty="0"/>
          </a:p>
        </p:txBody>
      </p:sp>
      <p:sp>
        <p:nvSpPr>
          <p:cNvPr id="4" name="Content Placeholder 6"/>
          <p:cNvSpPr txBox="1">
            <a:spLocks/>
          </p:cNvSpPr>
          <p:nvPr/>
        </p:nvSpPr>
        <p:spPr>
          <a:xfrm>
            <a:off x="457200" y="749819"/>
            <a:ext cx="8329642" cy="5572164"/>
          </a:xfrm>
          <a:prstGeom prst="rect">
            <a:avLst/>
          </a:prstGeom>
        </p:spPr>
        <p:txBody>
          <a:bodyPr>
            <a:normAutofit lnSpcReduction="10000"/>
          </a:bodyPr>
          <a:lstStyle/>
          <a:p>
            <a:pPr marL="347472" indent="-347472">
              <a:spcBef>
                <a:spcPts val="600"/>
              </a:spcBef>
              <a:buSzPct val="110000"/>
            </a:pPr>
            <a:endParaRPr lang="en-GB" sz="2000" dirty="0" smtClean="0">
              <a:solidFill>
                <a:srgbClr val="003352"/>
              </a:solidFill>
              <a:latin typeface="Arial" pitchFamily="34" charset="0"/>
              <a:cs typeface="Arial" pitchFamily="34" charset="0"/>
            </a:endParaRPr>
          </a:p>
          <a:p>
            <a:pPr marL="347472" indent="-347472">
              <a:spcBef>
                <a:spcPts val="600"/>
              </a:spcBef>
              <a:buClr>
                <a:schemeClr val="bg1">
                  <a:lumMod val="85000"/>
                </a:schemeClr>
              </a:buClr>
              <a:buSzPct val="110000"/>
              <a:buFont typeface="Wingdings" charset="2"/>
              <a:buChar char="§"/>
            </a:pPr>
            <a:r>
              <a:rPr lang="en-GB" sz="2800" b="1" dirty="0" smtClean="0">
                <a:solidFill>
                  <a:srgbClr val="003352"/>
                </a:solidFill>
                <a:latin typeface="Arial" pitchFamily="34" charset="0"/>
                <a:cs typeface="Arial" pitchFamily="34" charset="0"/>
              </a:rPr>
              <a:t>Improved Productivity</a:t>
            </a:r>
          </a:p>
          <a:p>
            <a:pPr marL="804672" lvl="1" indent="-347472">
              <a:spcBef>
                <a:spcPts val="600"/>
              </a:spcBef>
              <a:buClr>
                <a:schemeClr val="bg1">
                  <a:lumMod val="85000"/>
                </a:schemeClr>
              </a:buClr>
              <a:buSzPct val="110000"/>
              <a:buFont typeface="Wingdings" charset="2"/>
              <a:buChar char="§"/>
            </a:pPr>
            <a:r>
              <a:rPr lang="en-GB" sz="2800" dirty="0" smtClean="0">
                <a:solidFill>
                  <a:srgbClr val="003352"/>
                </a:solidFill>
                <a:latin typeface="Arial" pitchFamily="34" charset="0"/>
                <a:cs typeface="Arial" pitchFamily="34" charset="0"/>
              </a:rPr>
              <a:t>Time – No having to start up your laptop and find a wireless connection!</a:t>
            </a:r>
          </a:p>
          <a:p>
            <a:pPr marL="804672" lvl="1" indent="-347472">
              <a:spcBef>
                <a:spcPts val="600"/>
              </a:spcBef>
              <a:buClr>
                <a:schemeClr val="bg1">
                  <a:lumMod val="85000"/>
                </a:schemeClr>
              </a:buClr>
              <a:buSzPct val="110000"/>
              <a:buFont typeface="Wingdings" charset="2"/>
              <a:buChar char="§"/>
            </a:pPr>
            <a:r>
              <a:rPr lang="en-GB" sz="2800" dirty="0" smtClean="0">
                <a:solidFill>
                  <a:srgbClr val="003352"/>
                </a:solidFill>
                <a:latin typeface="Arial" pitchFamily="34" charset="0"/>
                <a:cs typeface="Arial" pitchFamily="34" charset="0"/>
              </a:rPr>
              <a:t>Accurate and latest information before arriving at the customer</a:t>
            </a:r>
          </a:p>
          <a:p>
            <a:pPr marL="804672" lvl="1" indent="-347472">
              <a:spcBef>
                <a:spcPts val="600"/>
              </a:spcBef>
              <a:buClr>
                <a:schemeClr val="bg1">
                  <a:lumMod val="85000"/>
                </a:schemeClr>
              </a:buClr>
              <a:buSzPct val="110000"/>
              <a:buFont typeface="Wingdings" charset="2"/>
              <a:buChar char="§"/>
            </a:pPr>
            <a:endParaRPr lang="en-GB" sz="2800" dirty="0" smtClean="0">
              <a:solidFill>
                <a:srgbClr val="003352"/>
              </a:solidFill>
              <a:latin typeface="Arial" pitchFamily="34" charset="0"/>
              <a:cs typeface="Arial" pitchFamily="34" charset="0"/>
            </a:endParaRPr>
          </a:p>
          <a:p>
            <a:pPr marL="347472" indent="-347472">
              <a:spcBef>
                <a:spcPts val="600"/>
              </a:spcBef>
              <a:buClr>
                <a:schemeClr val="bg1">
                  <a:lumMod val="85000"/>
                </a:schemeClr>
              </a:buClr>
              <a:buSzPct val="110000"/>
              <a:buFont typeface="Wingdings" charset="2"/>
              <a:buChar char="§"/>
            </a:pPr>
            <a:r>
              <a:rPr lang="en-GB" sz="2800" b="1" dirty="0" smtClean="0">
                <a:solidFill>
                  <a:srgbClr val="003352"/>
                </a:solidFill>
                <a:latin typeface="Arial" pitchFamily="34" charset="0"/>
                <a:cs typeface="Arial" pitchFamily="34" charset="0"/>
              </a:rPr>
              <a:t>Updates on the go</a:t>
            </a:r>
          </a:p>
          <a:p>
            <a:pPr marL="804672" lvl="1" indent="-347472">
              <a:spcBef>
                <a:spcPts val="600"/>
              </a:spcBef>
              <a:buClr>
                <a:schemeClr val="bg1">
                  <a:lumMod val="85000"/>
                </a:schemeClr>
              </a:buClr>
              <a:buSzPct val="110000"/>
              <a:buFont typeface="Wingdings" charset="2"/>
              <a:buChar char="§"/>
            </a:pPr>
            <a:r>
              <a:rPr lang="en-GB" sz="2800" dirty="0" smtClean="0">
                <a:solidFill>
                  <a:srgbClr val="003352"/>
                </a:solidFill>
                <a:latin typeface="Arial" pitchFamily="34" charset="0"/>
                <a:cs typeface="Arial" pitchFamily="34" charset="0"/>
              </a:rPr>
              <a:t>Contacts and address information instead of waiting to get home</a:t>
            </a:r>
          </a:p>
          <a:p>
            <a:pPr marL="804672" lvl="1" indent="-347472">
              <a:spcBef>
                <a:spcPts val="600"/>
              </a:spcBef>
              <a:buClr>
                <a:schemeClr val="bg1">
                  <a:lumMod val="85000"/>
                </a:schemeClr>
              </a:buClr>
              <a:buSzPct val="110000"/>
              <a:buFont typeface="Wingdings" charset="2"/>
              <a:buChar char="§"/>
            </a:pPr>
            <a:r>
              <a:rPr lang="en-GB" sz="2800" dirty="0" smtClean="0">
                <a:solidFill>
                  <a:srgbClr val="003352"/>
                </a:solidFill>
                <a:latin typeface="Arial" pitchFamily="34" charset="0"/>
                <a:cs typeface="Arial" pitchFamily="34" charset="0"/>
              </a:rPr>
              <a:t>Opportunities with the latest notes without missing anything! </a:t>
            </a:r>
          </a:p>
          <a:p>
            <a:pPr marL="347472" indent="-347472">
              <a:spcBef>
                <a:spcPts val="600"/>
              </a:spcBef>
              <a:buSzPct val="110000"/>
              <a:buFontTx/>
              <a:buBlip>
                <a:blip r:embed="rId2"/>
              </a:buBlip>
            </a:pPr>
            <a:endParaRPr lang="en-GB" sz="2000" dirty="0" smtClean="0">
              <a:solidFill>
                <a:srgbClr val="003352"/>
              </a:solidFill>
              <a:latin typeface="Arial" pitchFamily="34" charset="0"/>
              <a:cs typeface="Arial" pitchFamily="34" charset="0"/>
            </a:endParaRPr>
          </a:p>
          <a:p>
            <a:pPr marL="804672" lvl="1" indent="-347472">
              <a:spcBef>
                <a:spcPts val="600"/>
              </a:spcBef>
              <a:buSzPct val="110000"/>
              <a:buFontTx/>
              <a:buBlip>
                <a:blip r:embed="rId2"/>
              </a:buBlip>
            </a:pPr>
            <a:endParaRPr lang="en-GB" sz="2000" dirty="0" smtClean="0">
              <a:solidFill>
                <a:srgbClr val="003352"/>
              </a:solidFill>
              <a:latin typeface="Arial" pitchFamily="34" charset="0"/>
              <a:cs typeface="Arial" pitchFamily="34" charset="0"/>
            </a:endParaRPr>
          </a:p>
          <a:p>
            <a:pPr marL="347472" indent="-347472">
              <a:spcBef>
                <a:spcPts val="600"/>
              </a:spcBef>
              <a:buSzPct val="110000"/>
              <a:buFontTx/>
              <a:buBlip>
                <a:blip r:embed="rId2"/>
              </a:buBlip>
            </a:pPr>
            <a:endParaRPr lang="en-GB" sz="1000" dirty="0" smtClean="0">
              <a:solidFill>
                <a:srgbClr val="003352"/>
              </a:solidFill>
              <a:latin typeface="Arial" pitchFamily="34" charset="0"/>
              <a:cs typeface="Arial" pitchFamily="34" charset="0"/>
            </a:endParaRPr>
          </a:p>
          <a:p>
            <a:pPr marL="347472" indent="-347472">
              <a:spcBef>
                <a:spcPts val="600"/>
              </a:spcBef>
              <a:buSzPct val="110000"/>
              <a:buFontTx/>
              <a:buBlip>
                <a:blip r:embed="rId2"/>
              </a:buBlip>
            </a:pPr>
            <a:endParaRPr lang="en-GB" sz="1000" dirty="0" smtClean="0">
              <a:solidFill>
                <a:srgbClr val="003352"/>
              </a:solidFill>
              <a:latin typeface="Arial" pitchFamily="34" charset="0"/>
              <a:cs typeface="Arial" pitchFamily="34" charset="0"/>
            </a:endParaRPr>
          </a:p>
          <a:p>
            <a:pPr marL="347472" indent="-347472">
              <a:spcBef>
                <a:spcPts val="600"/>
              </a:spcBef>
              <a:buSzPct val="110000"/>
              <a:buFontTx/>
              <a:buBlip>
                <a:blip r:embed="rId2"/>
              </a:buBlip>
            </a:pPr>
            <a:endParaRPr lang="en-GB" sz="2400" dirty="0" smtClean="0">
              <a:solidFill>
                <a:srgbClr val="003352"/>
              </a:solidFill>
              <a:latin typeface="Arial" pitchFamily="34" charset="0"/>
              <a:cs typeface="Arial" pitchFamily="34" charset="0"/>
            </a:endParaRPr>
          </a:p>
          <a:p>
            <a:pPr marL="347472" indent="-347472">
              <a:spcBef>
                <a:spcPts val="600"/>
              </a:spcBef>
              <a:buSzPct val="110000"/>
              <a:buFontTx/>
              <a:buBlip>
                <a:blip r:embed="rId2"/>
              </a:buBlip>
            </a:pPr>
            <a:endParaRPr lang="en-GB" sz="2400" dirty="0" smtClean="0">
              <a:solidFill>
                <a:srgbClr val="003352"/>
              </a:solidFill>
              <a:latin typeface="Arial" pitchFamily="34" charset="0"/>
              <a:cs typeface="Arial" pitchFamily="34" charset="0"/>
            </a:endParaRPr>
          </a:p>
          <a:p>
            <a:pPr marL="347472" indent="-347472">
              <a:spcBef>
                <a:spcPts val="600"/>
              </a:spcBef>
              <a:buSzPct val="110000"/>
              <a:buFontTx/>
              <a:buBlip>
                <a:blip r:embed="rId2"/>
              </a:buBlip>
            </a:pPr>
            <a:endParaRPr lang="en-US" sz="2400" dirty="0" smtClean="0"/>
          </a:p>
          <a:p>
            <a:pPr marL="347472" lvl="0" indent="-347472">
              <a:spcBef>
                <a:spcPts val="600"/>
              </a:spcBef>
              <a:buSzPct val="110000"/>
              <a:buBlip>
                <a:blip r:embed="rId2"/>
              </a:buBlip>
              <a:defRPr/>
            </a:pPr>
            <a:endParaRPr lang="en-US" sz="1000" dirty="0" smtClean="0"/>
          </a:p>
          <a:p>
            <a:pPr marL="347472" indent="-347472">
              <a:spcBef>
                <a:spcPts val="600"/>
              </a:spcBef>
              <a:buSzPct val="110000"/>
              <a:buFontTx/>
              <a:buBlip>
                <a:blip r:embed="rId2"/>
              </a:buBlip>
            </a:pPr>
            <a:endParaRPr lang="en-US" sz="1000" dirty="0" smtClean="0"/>
          </a:p>
          <a:p>
            <a:pPr marL="347472" lvl="0" indent="-347472">
              <a:spcBef>
                <a:spcPts val="600"/>
              </a:spcBef>
              <a:buSzPct val="110000"/>
              <a:defRPr/>
            </a:pPr>
            <a:endParaRPr lang="en-US" sz="2800" dirty="0" smtClean="0"/>
          </a:p>
          <a:p>
            <a:pPr marL="347472" lvl="0" indent="-347472">
              <a:spcBef>
                <a:spcPts val="600"/>
              </a:spcBef>
              <a:buSzPct val="110000"/>
              <a:defRPr/>
            </a:pPr>
            <a:endParaRPr lang="en-GB" sz="2800" baseline="0" dirty="0" smtClean="0">
              <a:solidFill>
                <a:srgbClr val="003352"/>
              </a:solidFill>
              <a:latin typeface="Arial" pitchFamily="34" charset="0"/>
              <a:cs typeface="Arial" pitchFamily="34" charset="0"/>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18"/>
          <p:cNvSpPr>
            <a:spLocks noChangeArrowheads="1"/>
          </p:cNvSpPr>
          <p:nvPr/>
        </p:nvSpPr>
        <p:spPr bwMode="auto">
          <a:xfrm>
            <a:off x="0" y="0"/>
            <a:ext cx="9144000" cy="6858000"/>
          </a:xfrm>
          <a:prstGeom prst="rect">
            <a:avLst/>
          </a:prstGeom>
          <a:solidFill>
            <a:srgbClr val="3C90CE"/>
          </a:solidFill>
          <a:ln w="9525">
            <a:noFill/>
            <a:miter lim="800000"/>
            <a:headEnd/>
            <a:tailEnd/>
          </a:ln>
          <a:effectLst/>
        </p:spPr>
        <p:txBody>
          <a:bodyPr wrap="none" anchor="ctr">
            <a:prstTxWarp prst="textNoShape">
              <a:avLst/>
            </a:prstTxWarp>
          </a:bodyPr>
          <a:lstStyle/>
          <a:p>
            <a:pPr>
              <a:defRPr/>
            </a:pPr>
            <a:endParaRPr lang="en-US"/>
          </a:p>
        </p:txBody>
      </p:sp>
      <p:sp>
        <p:nvSpPr>
          <p:cNvPr id="5" name="Rectangle 4"/>
          <p:cNvSpPr/>
          <p:nvPr/>
        </p:nvSpPr>
        <p:spPr>
          <a:xfrm>
            <a:off x="0" y="0"/>
            <a:ext cx="9144000" cy="6858000"/>
          </a:xfrm>
          <a:prstGeom prst="rect">
            <a:avLst/>
          </a:prstGeom>
          <a:gradFill flip="none" rotWithShape="1">
            <a:gsLst>
              <a:gs pos="49000">
                <a:schemeClr val="bg1">
                  <a:alpha val="0"/>
                </a:schemeClr>
              </a:gs>
              <a:gs pos="100000">
                <a:schemeClr val="bg1">
                  <a:alpha val="25000"/>
                </a:scheme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ヒラギノ角ゴ Pro W3" charset="-128"/>
              <a:cs typeface="ヒラギノ角ゴ Pro W3" charset="-128"/>
            </a:endParaRPr>
          </a:p>
        </p:txBody>
      </p:sp>
      <p:pic>
        <p:nvPicPr>
          <p:cNvPr id="8" name="Picture 30" descr="Cloud2_rgb"/>
          <p:cNvPicPr>
            <a:picLocks noChangeAspect="1" noChangeArrowheads="1"/>
          </p:cNvPicPr>
          <p:nvPr/>
        </p:nvPicPr>
        <p:blipFill>
          <a:blip r:embed="rId2"/>
          <a:srcRect l="45007" t="6485" r="-6854" b="-7104"/>
          <a:stretch>
            <a:fillRect/>
          </a:stretch>
        </p:blipFill>
        <p:spPr bwMode="auto">
          <a:xfrm>
            <a:off x="0" y="0"/>
            <a:ext cx="1000125" cy="1138238"/>
          </a:xfrm>
          <a:prstGeom prst="rect">
            <a:avLst/>
          </a:prstGeom>
          <a:noFill/>
          <a:ln w="9525">
            <a:noFill/>
            <a:miter lim="800000"/>
            <a:headEnd/>
            <a:tailEnd/>
          </a:ln>
        </p:spPr>
      </p:pic>
      <p:sp>
        <p:nvSpPr>
          <p:cNvPr id="7" name="Rectangle 2"/>
          <p:cNvSpPr>
            <a:spLocks noChangeArrowheads="1"/>
          </p:cNvSpPr>
          <p:nvPr/>
        </p:nvSpPr>
        <p:spPr bwMode="auto">
          <a:xfrm>
            <a:off x="388938" y="1400152"/>
            <a:ext cx="8383587" cy="495807"/>
          </a:xfrm>
          <a:prstGeom prst="rect">
            <a:avLst/>
          </a:prstGeom>
          <a:noFill/>
          <a:ln w="9525">
            <a:noFill/>
            <a:miter lim="800000"/>
            <a:headEnd/>
            <a:tailEnd/>
          </a:ln>
        </p:spPr>
        <p:txBody>
          <a:bodyPr lIns="64291" tIns="32146" rIns="64291" bIns="32146">
            <a:prstTxWarp prst="textNoShape">
              <a:avLst/>
            </a:prstTxWarp>
            <a:spAutoFit/>
          </a:bodyPr>
          <a:lstStyle/>
          <a:p>
            <a:r>
              <a:rPr lang="en-US" sz="2800" b="1" dirty="0" smtClean="0">
                <a:solidFill>
                  <a:srgbClr val="FFFFFF"/>
                </a:solidFill>
                <a:ea typeface="Arial" charset="0"/>
                <a:cs typeface="Arial" charset="0"/>
              </a:rPr>
              <a:t>Q &amp; A</a:t>
            </a:r>
            <a:endParaRPr lang="en-US" sz="2800" b="1"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0" y="0"/>
            <a:ext cx="9144000" cy="6858000"/>
          </a:xfrm>
          <a:prstGeom prst="rect">
            <a:avLst/>
          </a:prstGeom>
          <a:solidFill>
            <a:srgbClr val="019DDC"/>
          </a:solidFill>
          <a:ln w="9525">
            <a:noFill/>
            <a:miter lim="800000"/>
            <a:headEnd/>
            <a:tailEnd/>
          </a:ln>
        </p:spPr>
        <p:txBody>
          <a:bodyPr wrap="none" anchor="ctr">
            <a:prstTxWarp prst="textNoShape">
              <a:avLst/>
            </a:prstTxWarp>
          </a:bodyPr>
          <a:lstStyle/>
          <a:p>
            <a:endParaRPr lang="en-IE"/>
          </a:p>
        </p:txBody>
      </p:sp>
      <p:pic>
        <p:nvPicPr>
          <p:cNvPr id="2051" name="Picture 5" descr="Loop-21"/>
          <p:cNvPicPr>
            <a:picLocks noChangeAspect="1" noChangeArrowheads="1"/>
          </p:cNvPicPr>
          <p:nvPr/>
        </p:nvPicPr>
        <p:blipFill>
          <a:blip r:embed="rId2">
            <a:clrChange>
              <a:clrFrom>
                <a:srgbClr val="1F88DA"/>
              </a:clrFrom>
              <a:clrTo>
                <a:srgbClr val="1F88DA">
                  <a:alpha val="0"/>
                </a:srgbClr>
              </a:clrTo>
            </a:clrChange>
          </a:blip>
          <a:srcRect b="7593"/>
          <a:stretch>
            <a:fillRect/>
          </a:stretch>
        </p:blipFill>
        <p:spPr bwMode="auto">
          <a:xfrm>
            <a:off x="0" y="620713"/>
            <a:ext cx="9144000" cy="4752975"/>
          </a:xfrm>
          <a:prstGeom prst="rect">
            <a:avLst/>
          </a:prstGeom>
          <a:noFill/>
          <a:ln w="9525">
            <a:noFill/>
            <a:miter lim="800000"/>
            <a:headEnd/>
            <a:tailEnd/>
          </a:ln>
        </p:spPr>
      </p:pic>
      <p:pic>
        <p:nvPicPr>
          <p:cNvPr id="2052" name="Picture 6" descr="Loop-21"/>
          <p:cNvPicPr>
            <a:picLocks noChangeAspect="1" noChangeArrowheads="1"/>
          </p:cNvPicPr>
          <p:nvPr/>
        </p:nvPicPr>
        <p:blipFill>
          <a:blip r:embed="rId2">
            <a:clrChange>
              <a:clrFrom>
                <a:srgbClr val="1F88DA"/>
              </a:clrFrom>
              <a:clrTo>
                <a:srgbClr val="1F88DA">
                  <a:alpha val="0"/>
                </a:srgbClr>
              </a:clrTo>
            </a:clrChange>
          </a:blip>
          <a:srcRect t="91019"/>
          <a:stretch>
            <a:fillRect/>
          </a:stretch>
        </p:blipFill>
        <p:spPr bwMode="auto">
          <a:xfrm>
            <a:off x="107950" y="6207125"/>
            <a:ext cx="9144000" cy="4619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9144000" cy="6858000"/>
          </a:xfrm>
          <a:prstGeom prst="rect">
            <a:avLst/>
          </a:prstGeom>
          <a:solidFill>
            <a:srgbClr val="009DDC"/>
          </a:solidFill>
          <a:ln w="9525">
            <a:noFill/>
            <a:miter lim="800000"/>
            <a:headEnd/>
            <a:tailEnd/>
          </a:ln>
        </p:spPr>
        <p:txBody>
          <a:bodyPr wrap="none" anchor="ctr">
            <a:prstTxWarp prst="textNoShape">
              <a:avLst/>
            </a:prstTxWarp>
          </a:bodyPr>
          <a:lstStyle/>
          <a:p>
            <a:pPr algn="ctr"/>
            <a:endParaRPr lang="en-US"/>
          </a:p>
        </p:txBody>
      </p:sp>
      <p:sp>
        <p:nvSpPr>
          <p:cNvPr id="3075" name="Rectangle 6"/>
          <p:cNvSpPr>
            <a:spLocks noChangeArrowheads="1"/>
          </p:cNvSpPr>
          <p:nvPr/>
        </p:nvSpPr>
        <p:spPr bwMode="auto">
          <a:xfrm>
            <a:off x="0" y="0"/>
            <a:ext cx="5076825" cy="6858000"/>
          </a:xfrm>
          <a:prstGeom prst="rect">
            <a:avLst/>
          </a:prstGeom>
          <a:solidFill>
            <a:schemeClr val="tx1"/>
          </a:solidFill>
          <a:ln w="9525">
            <a:noFill/>
            <a:miter lim="800000"/>
            <a:headEnd/>
            <a:tailEnd/>
          </a:ln>
        </p:spPr>
        <p:txBody>
          <a:bodyPr wrap="none" anchor="ctr">
            <a:prstTxWarp prst="textNoShape">
              <a:avLst/>
            </a:prstTxWarp>
          </a:bodyPr>
          <a:lstStyle/>
          <a:p>
            <a:endParaRPr lang="en-IE"/>
          </a:p>
        </p:txBody>
      </p:sp>
      <p:pic>
        <p:nvPicPr>
          <p:cNvPr id="3076" name="Picture 5" descr="Loop-19"/>
          <p:cNvPicPr>
            <a:picLocks noChangeAspect="1" noChangeArrowheads="1"/>
          </p:cNvPicPr>
          <p:nvPr/>
        </p:nvPicPr>
        <p:blipFill>
          <a:blip r:embed="rId2"/>
          <a:srcRect r="44630"/>
          <a:stretch>
            <a:fillRect/>
          </a:stretch>
        </p:blipFill>
        <p:spPr bwMode="auto">
          <a:xfrm>
            <a:off x="0" y="692150"/>
            <a:ext cx="5063067" cy="5143500"/>
          </a:xfrm>
          <a:prstGeom prst="rect">
            <a:avLst/>
          </a:prstGeom>
          <a:noFill/>
          <a:ln w="9525">
            <a:noFill/>
            <a:miter lim="800000"/>
            <a:headEnd/>
            <a:tailEnd/>
          </a:ln>
        </p:spPr>
      </p:pic>
      <p:pic>
        <p:nvPicPr>
          <p:cNvPr id="5" name="Picture 5" descr="Loop-19"/>
          <p:cNvPicPr>
            <a:picLocks noChangeAspect="1" noChangeArrowheads="1"/>
          </p:cNvPicPr>
          <p:nvPr/>
        </p:nvPicPr>
        <p:blipFill>
          <a:blip r:embed="rId2">
            <a:clrChange>
              <a:clrFrom>
                <a:srgbClr val="1F88DA"/>
              </a:clrFrom>
              <a:clrTo>
                <a:srgbClr val="1F88DA">
                  <a:alpha val="0"/>
                </a:srgbClr>
              </a:clrTo>
            </a:clrChange>
          </a:blip>
          <a:srcRect l="55556"/>
          <a:stretch>
            <a:fillRect/>
          </a:stretch>
        </p:blipFill>
        <p:spPr bwMode="auto">
          <a:xfrm>
            <a:off x="5096933" y="675220"/>
            <a:ext cx="4064000" cy="5143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5" name="Rectangle 3"/>
          <p:cNvSpPr txBox="1">
            <a:spLocks noChangeArrowheads="1"/>
          </p:cNvSpPr>
          <p:nvPr/>
        </p:nvSpPr>
        <p:spPr bwMode="auto">
          <a:xfrm>
            <a:off x="558798" y="1231007"/>
            <a:ext cx="8686800" cy="4850745"/>
          </a:xfrm>
          <a:prstGeom prst="rect">
            <a:avLst/>
          </a:prstGeom>
          <a:noFill/>
          <a:ln w="9525">
            <a:noFill/>
            <a:miter lim="800000"/>
            <a:headEnd/>
            <a:tailEnd/>
          </a:ln>
        </p:spPr>
        <p:txBody>
          <a:bodyPr lIns="139489" tIns="69745" rIns="139489" bIns="69745">
            <a:prstTxWarp prst="textNoShape">
              <a:avLst/>
            </a:prstTxWarp>
          </a:bodyPr>
          <a:lstStyle/>
          <a:p>
            <a:pPr marL="342900" indent="-342900">
              <a:spcBef>
                <a:spcPct val="20000"/>
              </a:spcBef>
              <a:buClr>
                <a:schemeClr val="bg2"/>
              </a:buClr>
              <a:buFont typeface="Wingdings" charset="2"/>
              <a:buNone/>
            </a:pPr>
            <a:r>
              <a:rPr lang="en-US" sz="2600" b="1" dirty="0" smtClean="0"/>
              <a:t>Cloud 2 and the Enterprise Mobile Revolution</a:t>
            </a:r>
            <a:endParaRPr lang="en-US" sz="2600" b="1" dirty="0" smtClean="0">
              <a:solidFill>
                <a:srgbClr val="595959"/>
              </a:solidFill>
            </a:endParaRPr>
          </a:p>
          <a:p>
            <a:pPr marL="342900" indent="-342900">
              <a:spcBef>
                <a:spcPts val="600"/>
              </a:spcBef>
              <a:buClr>
                <a:schemeClr val="bg2"/>
              </a:buClr>
              <a:buFont typeface="Wingdings" charset="2"/>
              <a:buNone/>
            </a:pPr>
            <a:r>
              <a:rPr lang="en-US" sz="2600" dirty="0" smtClean="0">
                <a:solidFill>
                  <a:srgbClr val="404040"/>
                </a:solidFill>
              </a:rPr>
              <a:t>	</a:t>
            </a:r>
          </a:p>
          <a:p>
            <a:pPr marL="342900" indent="-342900">
              <a:spcBef>
                <a:spcPct val="20000"/>
              </a:spcBef>
              <a:buClr>
                <a:schemeClr val="bg2"/>
              </a:buClr>
              <a:buFont typeface="Wingdings" charset="2"/>
              <a:buNone/>
            </a:pPr>
            <a:endParaRPr lang="en-US" sz="2600" b="1" dirty="0" smtClean="0"/>
          </a:p>
          <a:p>
            <a:pPr marL="342900" indent="-342900">
              <a:spcBef>
                <a:spcPct val="20000"/>
              </a:spcBef>
              <a:buClr>
                <a:schemeClr val="bg2"/>
              </a:buClr>
              <a:buFont typeface="Wingdings" charset="2"/>
              <a:buNone/>
            </a:pPr>
            <a:r>
              <a:rPr lang="en-US" sz="2600" b="1" dirty="0" smtClean="0"/>
              <a:t>Mobile Product Discussion</a:t>
            </a:r>
          </a:p>
          <a:p>
            <a:pPr marL="342900" indent="-342900">
              <a:spcBef>
                <a:spcPct val="20000"/>
              </a:spcBef>
              <a:buClr>
                <a:schemeClr val="bg2"/>
              </a:buClr>
              <a:buFont typeface="Wingdings" charset="2"/>
              <a:buNone/>
            </a:pPr>
            <a:r>
              <a:rPr lang="en-US" sz="2600" dirty="0" smtClean="0">
                <a:solidFill>
                  <a:srgbClr val="404040"/>
                </a:solidFill>
              </a:rPr>
              <a:t>		</a:t>
            </a:r>
            <a:endParaRPr lang="en-US" sz="2600" b="1" dirty="0" smtClean="0">
              <a:solidFill>
                <a:srgbClr val="595959"/>
              </a:solidFill>
            </a:endParaRPr>
          </a:p>
          <a:p>
            <a:pPr marL="342900" indent="-342900">
              <a:spcBef>
                <a:spcPct val="20000"/>
              </a:spcBef>
              <a:buClr>
                <a:schemeClr val="bg2"/>
              </a:buClr>
              <a:buFont typeface="Wingdings" charset="2"/>
              <a:buNone/>
            </a:pPr>
            <a:endParaRPr lang="en-US" sz="2600" b="1" dirty="0" smtClean="0"/>
          </a:p>
          <a:p>
            <a:pPr marL="342900" indent="-342900">
              <a:spcBef>
                <a:spcPct val="20000"/>
              </a:spcBef>
              <a:buClr>
                <a:schemeClr val="bg2"/>
              </a:buClr>
              <a:buFont typeface="Wingdings" charset="2"/>
              <a:buNone/>
            </a:pPr>
            <a:r>
              <a:rPr lang="en-US" sz="2600" b="1" dirty="0" smtClean="0"/>
              <a:t>Mobile CRM at </a:t>
            </a:r>
            <a:r>
              <a:rPr lang="en-US" sz="2600" b="1" dirty="0" err="1" smtClean="0"/>
              <a:t>Websense</a:t>
            </a:r>
            <a:endParaRPr lang="en-US" sz="2600" b="1" dirty="0" smtClean="0"/>
          </a:p>
          <a:p>
            <a:pPr marL="342900" indent="-342900">
              <a:spcBef>
                <a:spcPct val="20000"/>
              </a:spcBef>
              <a:buClr>
                <a:schemeClr val="bg2"/>
              </a:buClr>
              <a:buFont typeface="Wingdings" charset="2"/>
              <a:buNone/>
            </a:pPr>
            <a:r>
              <a:rPr lang="en-US" sz="2400" dirty="0" smtClean="0">
                <a:solidFill>
                  <a:srgbClr val="404040"/>
                </a:solidFill>
              </a:rPr>
              <a:t>	</a:t>
            </a:r>
            <a:endParaRPr lang="en-US" sz="2400" b="1" dirty="0" smtClean="0"/>
          </a:p>
          <a:p>
            <a:pPr marL="342900" indent="-342900">
              <a:spcBef>
                <a:spcPct val="20000"/>
              </a:spcBef>
              <a:buClr>
                <a:schemeClr val="bg2"/>
              </a:buClr>
              <a:buFont typeface="Wingdings" charset="2"/>
              <a:buNone/>
            </a:pPr>
            <a:endParaRPr lang="en-US" sz="2400" b="1" dirty="0" smtClean="0"/>
          </a:p>
          <a:p>
            <a:pPr marL="342900" indent="-342900">
              <a:spcBef>
                <a:spcPct val="20000"/>
              </a:spcBef>
              <a:buClr>
                <a:schemeClr val="bg2"/>
              </a:buClr>
              <a:buFont typeface="Wingdings" charset="2"/>
              <a:buNone/>
            </a:pPr>
            <a:endParaRPr lang="en-US" sz="2400" b="1" dirty="0"/>
          </a:p>
        </p:txBody>
      </p:sp>
      <p:sp>
        <p:nvSpPr>
          <p:cNvPr id="4" name="TextBox 3"/>
          <p:cNvSpPr txBox="1"/>
          <p:nvPr/>
        </p:nvSpPr>
        <p:spPr>
          <a:xfrm>
            <a:off x="1055366" y="1444404"/>
            <a:ext cx="6194273" cy="584776"/>
          </a:xfrm>
          <a:prstGeom prst="rect">
            <a:avLst/>
          </a:prstGeom>
          <a:noFill/>
        </p:spPr>
        <p:txBody>
          <a:bodyPr wrap="square" rtlCol="0">
            <a:spAutoFit/>
          </a:bodyPr>
          <a:lstStyle/>
          <a:p>
            <a:r>
              <a:rPr lang="en-US" sz="1600" b="1" dirty="0" smtClean="0">
                <a:solidFill>
                  <a:schemeClr val="bg1">
                    <a:lumMod val="50000"/>
                  </a:schemeClr>
                </a:solidFill>
              </a:rPr>
              <a:t>Sean </a:t>
            </a:r>
            <a:r>
              <a:rPr lang="en-US" sz="1600" b="1" dirty="0" err="1" smtClean="0">
                <a:solidFill>
                  <a:schemeClr val="bg1">
                    <a:lumMod val="50000"/>
                  </a:schemeClr>
                </a:solidFill>
              </a:rPr>
              <a:t>Whiteley</a:t>
            </a:r>
            <a:endParaRPr lang="en-US" sz="1600" b="1" dirty="0" smtClean="0">
              <a:solidFill>
                <a:schemeClr val="bg1">
                  <a:lumMod val="50000"/>
                </a:schemeClr>
              </a:solidFill>
            </a:endParaRPr>
          </a:p>
          <a:p>
            <a:r>
              <a:rPr lang="en-US" sz="1600" dirty="0" smtClean="0">
                <a:solidFill>
                  <a:schemeClr val="bg1">
                    <a:lumMod val="50000"/>
                  </a:schemeClr>
                </a:solidFill>
              </a:rPr>
              <a:t>Vice President of Product Marketing at </a:t>
            </a:r>
            <a:r>
              <a:rPr lang="en-US" sz="1600" dirty="0" err="1" smtClean="0">
                <a:solidFill>
                  <a:schemeClr val="bg1">
                    <a:lumMod val="50000"/>
                  </a:schemeClr>
                </a:solidFill>
              </a:rPr>
              <a:t>Salesforce.com</a:t>
            </a:r>
            <a:endParaRPr lang="en-US" sz="1600" dirty="0">
              <a:solidFill>
                <a:schemeClr val="bg1">
                  <a:lumMod val="50000"/>
                </a:schemeClr>
              </a:solidFill>
            </a:endParaRPr>
          </a:p>
        </p:txBody>
      </p:sp>
      <p:sp>
        <p:nvSpPr>
          <p:cNvPr id="5" name="TextBox 4"/>
          <p:cNvSpPr txBox="1"/>
          <p:nvPr/>
        </p:nvSpPr>
        <p:spPr>
          <a:xfrm>
            <a:off x="1055366" y="3310636"/>
            <a:ext cx="6508390" cy="584776"/>
          </a:xfrm>
          <a:prstGeom prst="rect">
            <a:avLst/>
          </a:prstGeom>
          <a:noFill/>
        </p:spPr>
        <p:txBody>
          <a:bodyPr wrap="square" rtlCol="0">
            <a:spAutoFit/>
          </a:bodyPr>
          <a:lstStyle/>
          <a:p>
            <a:r>
              <a:rPr lang="en-US" sz="1600" b="1" dirty="0" smtClean="0">
                <a:solidFill>
                  <a:schemeClr val="bg1">
                    <a:lumMod val="50000"/>
                  </a:schemeClr>
                </a:solidFill>
              </a:rPr>
              <a:t>Bing Yang</a:t>
            </a:r>
          </a:p>
          <a:p>
            <a:r>
              <a:rPr lang="en-US" sz="1600" dirty="0" smtClean="0">
                <a:solidFill>
                  <a:schemeClr val="bg1">
                    <a:lumMod val="50000"/>
                  </a:schemeClr>
                </a:solidFill>
              </a:rPr>
              <a:t>Senior Product Marketing Manager at </a:t>
            </a:r>
            <a:r>
              <a:rPr lang="en-US" sz="1600" dirty="0" err="1" smtClean="0">
                <a:solidFill>
                  <a:schemeClr val="bg1">
                    <a:lumMod val="50000"/>
                  </a:schemeClr>
                </a:solidFill>
              </a:rPr>
              <a:t>Salesforce.com</a:t>
            </a:r>
            <a:endParaRPr lang="en-US" sz="1600" dirty="0" smtClean="0">
              <a:solidFill>
                <a:schemeClr val="bg1">
                  <a:lumMod val="50000"/>
                </a:schemeClr>
              </a:solidFill>
            </a:endParaRPr>
          </a:p>
        </p:txBody>
      </p:sp>
      <p:sp>
        <p:nvSpPr>
          <p:cNvPr id="7" name="TextBox 6"/>
          <p:cNvSpPr txBox="1"/>
          <p:nvPr/>
        </p:nvSpPr>
        <p:spPr>
          <a:xfrm>
            <a:off x="1055366" y="4854322"/>
            <a:ext cx="6508390" cy="584776"/>
          </a:xfrm>
          <a:prstGeom prst="rect">
            <a:avLst/>
          </a:prstGeom>
          <a:noFill/>
        </p:spPr>
        <p:txBody>
          <a:bodyPr wrap="square" rtlCol="0">
            <a:spAutoFit/>
          </a:bodyPr>
          <a:lstStyle/>
          <a:p>
            <a:r>
              <a:rPr lang="en-US" sz="1600" b="1" dirty="0" smtClean="0">
                <a:solidFill>
                  <a:schemeClr val="bg1">
                    <a:lumMod val="50000"/>
                  </a:schemeClr>
                </a:solidFill>
              </a:rPr>
              <a:t>Werner Schmidt</a:t>
            </a:r>
          </a:p>
          <a:p>
            <a:r>
              <a:rPr lang="en-US" sz="1600" dirty="0" smtClean="0">
                <a:solidFill>
                  <a:schemeClr val="bg1">
                    <a:lumMod val="50000"/>
                  </a:schemeClr>
                </a:solidFill>
              </a:rPr>
              <a:t>Sales Operations Director at </a:t>
            </a:r>
            <a:r>
              <a:rPr lang="en-US" sz="1600" dirty="0" err="1" smtClean="0">
                <a:solidFill>
                  <a:schemeClr val="bg1">
                    <a:lumMod val="50000"/>
                  </a:schemeClr>
                </a:solidFill>
              </a:rPr>
              <a:t>Websense</a:t>
            </a:r>
            <a:endParaRPr lang="en-US" sz="1600" dirty="0" smtClean="0">
              <a:solidFill>
                <a:schemeClr val="bg1">
                  <a:lumMod val="50000"/>
                </a:schemeClr>
              </a:solidFill>
            </a:endParaRPr>
          </a:p>
        </p:txBody>
      </p:sp>
      <p:cxnSp>
        <p:nvCxnSpPr>
          <p:cNvPr id="11" name="Straight Connector 10"/>
          <p:cNvCxnSpPr/>
          <p:nvPr/>
        </p:nvCxnSpPr>
        <p:spPr>
          <a:xfrm rot="5400000">
            <a:off x="854521" y="1748917"/>
            <a:ext cx="401697" cy="158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851416" y="3602188"/>
            <a:ext cx="401697" cy="158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851416" y="5148964"/>
            <a:ext cx="401697" cy="158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itle 21"/>
          <p:cNvSpPr>
            <a:spLocks noGrp="1"/>
          </p:cNvSpPr>
          <p:nvPr>
            <p:ph type="title"/>
          </p:nvPr>
        </p:nvSpPr>
        <p:spPr/>
        <p:txBody>
          <a:bodyPr/>
          <a:lstStyle/>
          <a:p>
            <a:r>
              <a:rPr lang="en-US" dirty="0" smtClean="0"/>
              <a:t>Agenda</a:t>
            </a:r>
            <a:endParaRPr lang="en-US" dirty="0"/>
          </a:p>
        </p:txBody>
      </p:sp>
      <p:sp>
        <p:nvSpPr>
          <p:cNvPr id="24" name="Content Placeholder 2"/>
          <p:cNvSpPr>
            <a:spLocks noGrp="1"/>
          </p:cNvSpPr>
          <p:nvPr>
            <p:ph idx="1"/>
          </p:nvPr>
        </p:nvSpPr>
        <p:spPr>
          <a:xfrm>
            <a:off x="865181" y="1026586"/>
            <a:ext cx="8177212" cy="4476750"/>
          </a:xfrm>
        </p:spPr>
        <p:txBody>
          <a:bodyPr/>
          <a:lstStyle/>
          <a:p>
            <a:endParaRPr lang="en-US"/>
          </a:p>
        </p:txBody>
      </p:sp>
      <p:sp>
        <p:nvSpPr>
          <p:cNvPr id="25" name="Rectangle 18"/>
          <p:cNvSpPr>
            <a:spLocks noChangeArrowheads="1"/>
          </p:cNvSpPr>
          <p:nvPr/>
        </p:nvSpPr>
        <p:spPr bwMode="auto">
          <a:xfrm>
            <a:off x="0" y="0"/>
            <a:ext cx="9144000" cy="6858000"/>
          </a:xfrm>
          <a:prstGeom prst="rect">
            <a:avLst/>
          </a:prstGeom>
          <a:solidFill>
            <a:srgbClr val="3C90CE"/>
          </a:solidFill>
          <a:ln w="9525">
            <a:noFill/>
            <a:miter lim="800000"/>
            <a:headEnd/>
            <a:tailEnd/>
          </a:ln>
          <a:effectLst/>
        </p:spPr>
        <p:txBody>
          <a:bodyPr wrap="none" anchor="ctr">
            <a:prstTxWarp prst="textNoShape">
              <a:avLst/>
            </a:prstTxWarp>
          </a:bodyPr>
          <a:lstStyle/>
          <a:p>
            <a:pPr>
              <a:defRPr/>
            </a:pPr>
            <a:endParaRPr lang="en-US"/>
          </a:p>
        </p:txBody>
      </p:sp>
      <p:sp>
        <p:nvSpPr>
          <p:cNvPr id="26" name="Rectangle 25"/>
          <p:cNvSpPr/>
          <p:nvPr/>
        </p:nvSpPr>
        <p:spPr>
          <a:xfrm>
            <a:off x="0" y="0"/>
            <a:ext cx="9144000" cy="6858000"/>
          </a:xfrm>
          <a:prstGeom prst="rect">
            <a:avLst/>
          </a:prstGeom>
          <a:gradFill flip="none" rotWithShape="1">
            <a:gsLst>
              <a:gs pos="49000">
                <a:schemeClr val="bg1">
                  <a:alpha val="0"/>
                </a:schemeClr>
              </a:gs>
              <a:gs pos="100000">
                <a:schemeClr val="bg1">
                  <a:alpha val="25000"/>
                </a:scheme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ヒラギノ角ゴ Pro W3" charset="-128"/>
              <a:cs typeface="ヒラギノ角ゴ Pro W3" charset="-128"/>
            </a:endParaRPr>
          </a:p>
        </p:txBody>
      </p:sp>
      <p:pic>
        <p:nvPicPr>
          <p:cNvPr id="27" name="Picture 30" descr="Cloud2_rgb"/>
          <p:cNvPicPr>
            <a:picLocks noChangeAspect="1" noChangeArrowheads="1"/>
          </p:cNvPicPr>
          <p:nvPr/>
        </p:nvPicPr>
        <p:blipFill>
          <a:blip r:embed="rId3"/>
          <a:srcRect l="45007" t="6485" r="-6854" b="-7104"/>
          <a:stretch>
            <a:fillRect/>
          </a:stretch>
        </p:blipFill>
        <p:spPr bwMode="auto">
          <a:xfrm>
            <a:off x="0" y="0"/>
            <a:ext cx="1000125" cy="1138238"/>
          </a:xfrm>
          <a:prstGeom prst="rect">
            <a:avLst/>
          </a:prstGeom>
          <a:noFill/>
          <a:ln w="9525">
            <a:noFill/>
            <a:miter lim="800000"/>
            <a:headEnd/>
            <a:tailEnd/>
          </a:ln>
        </p:spPr>
      </p:pic>
      <p:sp>
        <p:nvSpPr>
          <p:cNvPr id="28" name="Rectangle 2"/>
          <p:cNvSpPr>
            <a:spLocks noChangeArrowheads="1"/>
          </p:cNvSpPr>
          <p:nvPr/>
        </p:nvSpPr>
        <p:spPr bwMode="auto">
          <a:xfrm>
            <a:off x="744531" y="2839457"/>
            <a:ext cx="8383587" cy="495807"/>
          </a:xfrm>
          <a:prstGeom prst="rect">
            <a:avLst/>
          </a:prstGeom>
          <a:noFill/>
          <a:ln w="9525">
            <a:noFill/>
            <a:miter lim="800000"/>
            <a:headEnd/>
            <a:tailEnd/>
          </a:ln>
        </p:spPr>
        <p:txBody>
          <a:bodyPr lIns="64291" tIns="32146" rIns="64291" bIns="32146">
            <a:prstTxWarp prst="textNoShape">
              <a:avLst/>
            </a:prstTxWarp>
            <a:spAutoFit/>
          </a:bodyPr>
          <a:lstStyle/>
          <a:p>
            <a:r>
              <a:rPr lang="en-US" sz="2800" b="1" dirty="0" smtClean="0">
                <a:solidFill>
                  <a:srgbClr val="FFFFFF"/>
                </a:solidFill>
                <a:ea typeface="Arial" charset="0"/>
                <a:cs typeface="Arial" charset="0"/>
              </a:rPr>
              <a:t>Mobile Product Discussion</a:t>
            </a:r>
            <a:endParaRPr lang="en-US" sz="2800" b="1" dirty="0"/>
          </a:p>
        </p:txBody>
      </p:sp>
      <p:sp>
        <p:nvSpPr>
          <p:cNvPr id="29" name="Rectangle 28"/>
          <p:cNvSpPr>
            <a:spLocks noChangeArrowheads="1"/>
          </p:cNvSpPr>
          <p:nvPr/>
        </p:nvSpPr>
        <p:spPr bwMode="auto">
          <a:xfrm>
            <a:off x="1065398" y="3393555"/>
            <a:ext cx="8383587" cy="988250"/>
          </a:xfrm>
          <a:prstGeom prst="rect">
            <a:avLst/>
          </a:prstGeom>
          <a:noFill/>
          <a:ln w="9525">
            <a:noFill/>
            <a:miter lim="800000"/>
            <a:headEnd/>
            <a:tailEnd/>
          </a:ln>
        </p:spPr>
        <p:txBody>
          <a:bodyPr lIns="64291" tIns="32146" rIns="64291" bIns="32146">
            <a:prstTxWarp prst="textNoShape">
              <a:avLst/>
            </a:prstTxWarp>
            <a:spAutoFit/>
          </a:bodyPr>
          <a:lstStyle/>
          <a:p>
            <a:r>
              <a:rPr lang="en-US" sz="2000" b="1" dirty="0" smtClean="0">
                <a:solidFill>
                  <a:schemeClr val="bg1">
                    <a:lumMod val="85000"/>
                  </a:schemeClr>
                </a:solidFill>
                <a:ea typeface="Arial" charset="0"/>
                <a:cs typeface="Arial" charset="0"/>
              </a:rPr>
              <a:t>Bing Yang</a:t>
            </a:r>
          </a:p>
          <a:p>
            <a:r>
              <a:rPr lang="en-US" sz="2000" dirty="0" smtClean="0">
                <a:solidFill>
                  <a:schemeClr val="bg1">
                    <a:lumMod val="85000"/>
                  </a:schemeClr>
                </a:solidFill>
                <a:ea typeface="Arial" charset="0"/>
                <a:cs typeface="Arial" charset="0"/>
              </a:rPr>
              <a:t>Senior Product Marketing Manager at </a:t>
            </a:r>
            <a:r>
              <a:rPr lang="en-US" sz="2000" dirty="0" err="1" smtClean="0">
                <a:solidFill>
                  <a:schemeClr val="bg1">
                    <a:lumMod val="85000"/>
                  </a:schemeClr>
                </a:solidFill>
                <a:ea typeface="Arial" charset="0"/>
                <a:cs typeface="Arial" charset="0"/>
              </a:rPr>
              <a:t>Salesforce.com</a:t>
            </a:r>
            <a:endParaRPr lang="en-US" sz="2000" dirty="0" smtClean="0">
              <a:solidFill>
                <a:schemeClr val="bg1">
                  <a:lumMod val="85000"/>
                </a:schemeClr>
              </a:solidFill>
              <a:ea typeface="Arial" charset="0"/>
              <a:cs typeface="Arial" charset="0"/>
            </a:endParaRPr>
          </a:p>
          <a:p>
            <a:endParaRPr lang="en-US" sz="2000" b="1" dirty="0"/>
          </a:p>
        </p:txBody>
      </p:sp>
      <p:cxnSp>
        <p:nvCxnSpPr>
          <p:cNvPr id="30" name="Straight Connector 29"/>
          <p:cNvCxnSpPr/>
          <p:nvPr/>
        </p:nvCxnSpPr>
        <p:spPr>
          <a:xfrm rot="5400000">
            <a:off x="763810" y="3756276"/>
            <a:ext cx="531276" cy="158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2" name="Rectangle 2"/>
          <p:cNvSpPr>
            <a:spLocks noChangeArrowheads="1"/>
          </p:cNvSpPr>
          <p:nvPr/>
        </p:nvSpPr>
        <p:spPr bwMode="auto">
          <a:xfrm>
            <a:off x="744531" y="4532757"/>
            <a:ext cx="8383587" cy="495807"/>
          </a:xfrm>
          <a:prstGeom prst="rect">
            <a:avLst/>
          </a:prstGeom>
          <a:noFill/>
          <a:ln w="9525">
            <a:noFill/>
            <a:miter lim="800000"/>
            <a:headEnd/>
            <a:tailEnd/>
          </a:ln>
        </p:spPr>
        <p:txBody>
          <a:bodyPr lIns="64291" tIns="32146" rIns="64291" bIns="32146">
            <a:prstTxWarp prst="textNoShape">
              <a:avLst/>
            </a:prstTxWarp>
            <a:spAutoFit/>
          </a:bodyPr>
          <a:lstStyle/>
          <a:p>
            <a:r>
              <a:rPr lang="en-US" sz="2800" b="1" dirty="0" err="1" smtClean="0">
                <a:solidFill>
                  <a:srgbClr val="FFFFFF"/>
                </a:solidFill>
                <a:ea typeface="Arial" charset="0"/>
                <a:cs typeface="Arial" charset="0"/>
              </a:rPr>
              <a:t>websense</a:t>
            </a:r>
            <a:r>
              <a:rPr lang="en-US" sz="2800" b="1" dirty="0" smtClean="0">
                <a:solidFill>
                  <a:srgbClr val="FFFFFF"/>
                </a:solidFill>
                <a:ea typeface="Arial" charset="0"/>
                <a:cs typeface="Arial" charset="0"/>
              </a:rPr>
              <a:t>: Mobile CRM</a:t>
            </a:r>
            <a:endParaRPr lang="en-US" sz="2800" b="1" dirty="0"/>
          </a:p>
        </p:txBody>
      </p:sp>
      <p:sp>
        <p:nvSpPr>
          <p:cNvPr id="33" name="Rectangle 32"/>
          <p:cNvSpPr>
            <a:spLocks noChangeArrowheads="1"/>
          </p:cNvSpPr>
          <p:nvPr/>
        </p:nvSpPr>
        <p:spPr bwMode="auto">
          <a:xfrm>
            <a:off x="1065398" y="5086855"/>
            <a:ext cx="8383587" cy="988250"/>
          </a:xfrm>
          <a:prstGeom prst="rect">
            <a:avLst/>
          </a:prstGeom>
          <a:noFill/>
          <a:ln w="9525">
            <a:noFill/>
            <a:miter lim="800000"/>
            <a:headEnd/>
            <a:tailEnd/>
          </a:ln>
        </p:spPr>
        <p:txBody>
          <a:bodyPr lIns="64291" tIns="32146" rIns="64291" bIns="32146">
            <a:prstTxWarp prst="textNoShape">
              <a:avLst/>
            </a:prstTxWarp>
            <a:spAutoFit/>
          </a:bodyPr>
          <a:lstStyle/>
          <a:p>
            <a:r>
              <a:rPr lang="en-US" sz="2000" b="1" dirty="0" smtClean="0">
                <a:solidFill>
                  <a:schemeClr val="bg1">
                    <a:lumMod val="85000"/>
                  </a:schemeClr>
                </a:solidFill>
                <a:ea typeface="Arial" charset="0"/>
                <a:cs typeface="Arial" charset="0"/>
              </a:rPr>
              <a:t>Werner Schmidt</a:t>
            </a:r>
          </a:p>
          <a:p>
            <a:r>
              <a:rPr lang="en-US" sz="2000" dirty="0" smtClean="0">
                <a:solidFill>
                  <a:schemeClr val="bg1">
                    <a:lumMod val="85000"/>
                  </a:schemeClr>
                </a:solidFill>
                <a:ea typeface="Arial" charset="0"/>
                <a:cs typeface="Arial" charset="0"/>
              </a:rPr>
              <a:t>Sales Operations Director at </a:t>
            </a:r>
            <a:r>
              <a:rPr lang="en-US" sz="2000" dirty="0" err="1" smtClean="0">
                <a:solidFill>
                  <a:schemeClr val="bg1">
                    <a:lumMod val="85000"/>
                  </a:schemeClr>
                </a:solidFill>
                <a:ea typeface="Arial" charset="0"/>
                <a:cs typeface="Arial" charset="0"/>
              </a:rPr>
              <a:t>Websense</a:t>
            </a:r>
            <a:endParaRPr lang="en-US" sz="2000" dirty="0" smtClean="0">
              <a:solidFill>
                <a:schemeClr val="bg1">
                  <a:lumMod val="85000"/>
                </a:schemeClr>
              </a:solidFill>
              <a:ea typeface="Arial" charset="0"/>
              <a:cs typeface="Arial" charset="0"/>
            </a:endParaRPr>
          </a:p>
          <a:p>
            <a:endParaRPr lang="en-US" sz="2000" b="1" dirty="0"/>
          </a:p>
        </p:txBody>
      </p:sp>
      <p:cxnSp>
        <p:nvCxnSpPr>
          <p:cNvPr id="34" name="Straight Connector 33"/>
          <p:cNvCxnSpPr/>
          <p:nvPr/>
        </p:nvCxnSpPr>
        <p:spPr>
          <a:xfrm rot="5400000">
            <a:off x="763810" y="5432643"/>
            <a:ext cx="531276" cy="158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5" name="Rectangle 2"/>
          <p:cNvSpPr>
            <a:spLocks noChangeArrowheads="1"/>
          </p:cNvSpPr>
          <p:nvPr/>
        </p:nvSpPr>
        <p:spPr bwMode="auto">
          <a:xfrm>
            <a:off x="744531" y="1112291"/>
            <a:ext cx="8383587" cy="495807"/>
          </a:xfrm>
          <a:prstGeom prst="rect">
            <a:avLst/>
          </a:prstGeom>
          <a:noFill/>
          <a:ln w="9525">
            <a:noFill/>
            <a:miter lim="800000"/>
            <a:headEnd/>
            <a:tailEnd/>
          </a:ln>
        </p:spPr>
        <p:txBody>
          <a:bodyPr lIns="64291" tIns="32146" rIns="64291" bIns="32146">
            <a:prstTxWarp prst="textNoShape">
              <a:avLst/>
            </a:prstTxWarp>
            <a:spAutoFit/>
          </a:bodyPr>
          <a:lstStyle/>
          <a:p>
            <a:r>
              <a:rPr lang="en-US" sz="2800" b="1" dirty="0" smtClean="0">
                <a:solidFill>
                  <a:srgbClr val="FFFFFF"/>
                </a:solidFill>
                <a:ea typeface="Arial" charset="0"/>
                <a:cs typeface="Arial" charset="0"/>
              </a:rPr>
              <a:t>Cloud 2 and the Enterprise Mobile Revolution</a:t>
            </a:r>
            <a:endParaRPr lang="en-US" sz="2800" b="1" dirty="0"/>
          </a:p>
        </p:txBody>
      </p:sp>
      <p:sp>
        <p:nvSpPr>
          <p:cNvPr id="36" name="Rectangle 35"/>
          <p:cNvSpPr>
            <a:spLocks noChangeArrowheads="1"/>
          </p:cNvSpPr>
          <p:nvPr/>
        </p:nvSpPr>
        <p:spPr bwMode="auto">
          <a:xfrm>
            <a:off x="1065398" y="1666389"/>
            <a:ext cx="8383587" cy="988250"/>
          </a:xfrm>
          <a:prstGeom prst="rect">
            <a:avLst/>
          </a:prstGeom>
          <a:noFill/>
          <a:ln w="9525">
            <a:noFill/>
            <a:miter lim="800000"/>
            <a:headEnd/>
            <a:tailEnd/>
          </a:ln>
        </p:spPr>
        <p:txBody>
          <a:bodyPr lIns="64291" tIns="32146" rIns="64291" bIns="32146">
            <a:prstTxWarp prst="textNoShape">
              <a:avLst/>
            </a:prstTxWarp>
            <a:spAutoFit/>
          </a:bodyPr>
          <a:lstStyle/>
          <a:p>
            <a:r>
              <a:rPr lang="en-US" sz="2000" b="1" dirty="0" smtClean="0">
                <a:solidFill>
                  <a:schemeClr val="bg1">
                    <a:lumMod val="85000"/>
                  </a:schemeClr>
                </a:solidFill>
                <a:ea typeface="Arial" charset="0"/>
                <a:cs typeface="Arial" charset="0"/>
              </a:rPr>
              <a:t>Sean </a:t>
            </a:r>
            <a:r>
              <a:rPr lang="en-US" sz="2000" b="1" dirty="0" err="1" smtClean="0">
                <a:solidFill>
                  <a:schemeClr val="bg1">
                    <a:lumMod val="85000"/>
                  </a:schemeClr>
                </a:solidFill>
                <a:ea typeface="Arial" charset="0"/>
                <a:cs typeface="Arial" charset="0"/>
              </a:rPr>
              <a:t>Whiteley</a:t>
            </a:r>
            <a:endParaRPr lang="en-US" sz="2000" b="1" dirty="0" smtClean="0">
              <a:solidFill>
                <a:schemeClr val="bg1">
                  <a:lumMod val="85000"/>
                </a:schemeClr>
              </a:solidFill>
              <a:ea typeface="Arial" charset="0"/>
              <a:cs typeface="Arial" charset="0"/>
            </a:endParaRPr>
          </a:p>
          <a:p>
            <a:r>
              <a:rPr lang="en-US" sz="2000" dirty="0" smtClean="0">
                <a:solidFill>
                  <a:schemeClr val="bg1">
                    <a:lumMod val="85000"/>
                  </a:schemeClr>
                </a:solidFill>
                <a:ea typeface="Arial" charset="0"/>
                <a:cs typeface="Arial" charset="0"/>
              </a:rPr>
              <a:t>Vice President of Product Marketing at </a:t>
            </a:r>
            <a:r>
              <a:rPr lang="en-US" sz="2000" dirty="0" err="1" smtClean="0">
                <a:solidFill>
                  <a:schemeClr val="bg1">
                    <a:lumMod val="85000"/>
                  </a:schemeClr>
                </a:solidFill>
                <a:ea typeface="Arial" charset="0"/>
                <a:cs typeface="Arial" charset="0"/>
              </a:rPr>
              <a:t>Salesforce.com</a:t>
            </a:r>
            <a:endParaRPr lang="en-US" sz="2000" dirty="0" smtClean="0">
              <a:solidFill>
                <a:schemeClr val="bg1">
                  <a:lumMod val="85000"/>
                </a:schemeClr>
              </a:solidFill>
              <a:ea typeface="Arial" charset="0"/>
              <a:cs typeface="Arial" charset="0"/>
            </a:endParaRPr>
          </a:p>
          <a:p>
            <a:endParaRPr lang="en-US" sz="2000" b="1" dirty="0"/>
          </a:p>
        </p:txBody>
      </p:sp>
      <p:cxnSp>
        <p:nvCxnSpPr>
          <p:cNvPr id="37" name="Straight Connector 36"/>
          <p:cNvCxnSpPr/>
          <p:nvPr/>
        </p:nvCxnSpPr>
        <p:spPr>
          <a:xfrm rot="5400000">
            <a:off x="763810" y="2012177"/>
            <a:ext cx="531276" cy="158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6858000"/>
          </a:xfrm>
          <a:prstGeom prst="rect">
            <a:avLst/>
          </a:prstGeom>
          <a:solidFill>
            <a:srgbClr val="009DDC"/>
          </a:solidFill>
          <a:ln w="9525">
            <a:noFill/>
            <a:miter lim="800000"/>
            <a:headEnd/>
            <a:tailEnd/>
          </a:ln>
        </p:spPr>
        <p:txBody>
          <a:bodyPr wrap="none" anchor="ctr">
            <a:prstTxWarp prst="textNoShape">
              <a:avLst/>
            </a:prstTxWarp>
          </a:bodyPr>
          <a:lstStyle/>
          <a:p>
            <a:endParaRPr lang="en-IE"/>
          </a:p>
        </p:txBody>
      </p:sp>
      <p:pic>
        <p:nvPicPr>
          <p:cNvPr id="4099" name="Picture 4" descr="Loop-09"/>
          <p:cNvPicPr>
            <a:picLocks noChangeAspect="1" noChangeArrowheads="1"/>
          </p:cNvPicPr>
          <p:nvPr/>
        </p:nvPicPr>
        <p:blipFill>
          <a:blip r:embed="rId2">
            <a:clrChange>
              <a:clrFrom>
                <a:srgbClr val="1F88DA"/>
              </a:clrFrom>
              <a:clrTo>
                <a:srgbClr val="1F88DA">
                  <a:alpha val="0"/>
                </a:srgbClr>
              </a:clrTo>
            </a:clrChange>
          </a:blip>
          <a:srcRect t="13734"/>
          <a:stretch>
            <a:fillRect/>
          </a:stretch>
        </p:blipFill>
        <p:spPr bwMode="auto">
          <a:xfrm>
            <a:off x="0" y="2420938"/>
            <a:ext cx="9144000" cy="4437062"/>
          </a:xfrm>
          <a:prstGeom prst="rect">
            <a:avLst/>
          </a:prstGeom>
          <a:noFill/>
          <a:ln w="9525">
            <a:noFill/>
            <a:miter lim="800000"/>
            <a:headEnd/>
            <a:tailEnd/>
          </a:ln>
        </p:spPr>
      </p:pic>
      <p:pic>
        <p:nvPicPr>
          <p:cNvPr id="4100" name="Picture 5" descr="Loop-09"/>
          <p:cNvPicPr>
            <a:picLocks noChangeAspect="1" noChangeArrowheads="1"/>
          </p:cNvPicPr>
          <p:nvPr/>
        </p:nvPicPr>
        <p:blipFill>
          <a:blip r:embed="rId2">
            <a:clrChange>
              <a:clrFrom>
                <a:srgbClr val="1F88DA"/>
              </a:clrFrom>
              <a:clrTo>
                <a:srgbClr val="1F88DA">
                  <a:alpha val="0"/>
                </a:srgbClr>
              </a:clrTo>
            </a:clrChange>
          </a:blip>
          <a:srcRect r="19650" b="85988"/>
          <a:stretch>
            <a:fillRect/>
          </a:stretch>
        </p:blipFill>
        <p:spPr bwMode="auto">
          <a:xfrm>
            <a:off x="0" y="623888"/>
            <a:ext cx="8748713" cy="857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0" y="0"/>
            <a:ext cx="9144000" cy="6858000"/>
          </a:xfrm>
          <a:prstGeom prst="rect">
            <a:avLst/>
          </a:prstGeom>
          <a:solidFill>
            <a:srgbClr val="009DDC"/>
          </a:solidFill>
          <a:ln w="9525">
            <a:noFill/>
            <a:miter lim="800000"/>
            <a:headEnd/>
            <a:tailEnd/>
          </a:ln>
        </p:spPr>
        <p:txBody>
          <a:bodyPr wrap="none" anchor="ctr">
            <a:prstTxWarp prst="textNoShape">
              <a:avLst/>
            </a:prstTxWarp>
          </a:bodyPr>
          <a:lstStyle/>
          <a:p>
            <a:pPr algn="ctr"/>
            <a:endParaRPr lang="en-US"/>
          </a:p>
        </p:txBody>
      </p:sp>
      <p:pic>
        <p:nvPicPr>
          <p:cNvPr id="5123" name="Picture 4" descr="Loop-18"/>
          <p:cNvPicPr>
            <a:picLocks noChangeAspect="1" noChangeArrowheads="1"/>
          </p:cNvPicPr>
          <p:nvPr/>
        </p:nvPicPr>
        <p:blipFill>
          <a:blip r:embed="rId2">
            <a:clrChange>
              <a:clrFrom>
                <a:srgbClr val="1F88DA"/>
              </a:clrFrom>
              <a:clrTo>
                <a:srgbClr val="1F88DA">
                  <a:alpha val="0"/>
                </a:srgbClr>
              </a:clrTo>
            </a:clrChange>
          </a:blip>
          <a:srcRect t="13734"/>
          <a:stretch>
            <a:fillRect/>
          </a:stretch>
        </p:blipFill>
        <p:spPr bwMode="auto">
          <a:xfrm>
            <a:off x="0" y="2420938"/>
            <a:ext cx="9144000" cy="4437062"/>
          </a:xfrm>
          <a:prstGeom prst="rect">
            <a:avLst/>
          </a:prstGeom>
          <a:noFill/>
          <a:ln w="9525">
            <a:noFill/>
            <a:miter lim="800000"/>
            <a:headEnd/>
            <a:tailEnd/>
          </a:ln>
        </p:spPr>
      </p:pic>
      <p:pic>
        <p:nvPicPr>
          <p:cNvPr id="5124" name="Picture 5" descr="Loop-18"/>
          <p:cNvPicPr>
            <a:picLocks noChangeAspect="1" noChangeArrowheads="1"/>
          </p:cNvPicPr>
          <p:nvPr/>
        </p:nvPicPr>
        <p:blipFill>
          <a:blip r:embed="rId2">
            <a:clrChange>
              <a:clrFrom>
                <a:srgbClr val="1F88DA"/>
              </a:clrFrom>
              <a:clrTo>
                <a:srgbClr val="1F88DA">
                  <a:alpha val="0"/>
                </a:srgbClr>
              </a:clrTo>
            </a:clrChange>
          </a:blip>
          <a:srcRect r="19289" b="85988"/>
          <a:stretch>
            <a:fillRect/>
          </a:stretch>
        </p:blipFill>
        <p:spPr bwMode="auto">
          <a:xfrm>
            <a:off x="0" y="625475"/>
            <a:ext cx="8675688" cy="8477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64074" cy="6858000"/>
          </a:xfrm>
          <a:prstGeom prst="rect">
            <a:avLst/>
          </a:prstGeom>
        </p:spPr>
      </p:pic>
      <p:pic>
        <p:nvPicPr>
          <p:cNvPr id="5" name="Picture 4"/>
          <p:cNvPicPr>
            <a:picLocks noChangeAspect="1"/>
          </p:cNvPicPr>
          <p:nvPr/>
        </p:nvPicPr>
        <p:blipFill>
          <a:blip r:embed="rId4"/>
          <a:srcRect l="65306" t="45798"/>
          <a:stretch>
            <a:fillRect/>
          </a:stretch>
        </p:blipFill>
        <p:spPr>
          <a:xfrm>
            <a:off x="7504249" y="4930282"/>
            <a:ext cx="1639751" cy="1927717"/>
          </a:xfrm>
          <a:prstGeom prst="rect">
            <a:avLst/>
          </a:prstGeom>
        </p:spPr>
      </p:pic>
      <p:pic>
        <p:nvPicPr>
          <p:cNvPr id="7" name="Picture 6"/>
          <p:cNvPicPr>
            <a:picLocks noChangeAspect="1"/>
          </p:cNvPicPr>
          <p:nvPr/>
        </p:nvPicPr>
        <p:blipFill>
          <a:blip r:embed="rId5"/>
          <a:stretch>
            <a:fillRect/>
          </a:stretch>
        </p:blipFill>
        <p:spPr>
          <a:xfrm>
            <a:off x="6191003" y="4924719"/>
            <a:ext cx="1318701" cy="1933281"/>
          </a:xfrm>
          <a:prstGeom prst="rect">
            <a:avLst/>
          </a:prstGeom>
        </p:spPr>
      </p:pic>
      <p:sp>
        <p:nvSpPr>
          <p:cNvPr id="8" name="Rectangle 7"/>
          <p:cNvSpPr/>
          <p:nvPr/>
        </p:nvSpPr>
        <p:spPr>
          <a:xfrm>
            <a:off x="6162143" y="4906302"/>
            <a:ext cx="2981857" cy="1951698"/>
          </a:xfrm>
          <a:prstGeom prst="rect">
            <a:avLst/>
          </a:prstGeom>
          <a:noFill/>
          <a:ln w="19050">
            <a:solidFill>
              <a:srgbClr val="D241D0">
                <a:alpha val="3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bwMode="auto">
          <a:xfrm>
            <a:off x="1" y="0"/>
            <a:ext cx="9144000" cy="694267"/>
          </a:xfrm>
          <a:prstGeom prst="rect">
            <a:avLst/>
          </a:prstGeom>
          <a:solidFill>
            <a:schemeClr val="tx2">
              <a:alpha val="57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mj-lt"/>
                <a:ea typeface="ＭＳ Ｐゴシック" pitchFamily="-112" charset="-128"/>
                <a:cs typeface="ＭＳ Ｐゴシック" pitchFamily="-112" charset="-128"/>
              </a:rPr>
              <a:t>  Shibuya Epiphany</a:t>
            </a:r>
            <a:endParaRPr kumimoji="0" lang="en-US" sz="2800" b="1" i="0" u="none" strike="noStrike" kern="0" cap="none" spc="0" normalizeH="0" baseline="0" noProof="0" dirty="0">
              <a:ln>
                <a:noFill/>
              </a:ln>
              <a:solidFill>
                <a:srgbClr val="FFFFFF"/>
              </a:solidFill>
              <a:effectLst/>
              <a:uLnTx/>
              <a:uFillTx/>
              <a:latin typeface="+mj-lt"/>
              <a:ea typeface="ＭＳ Ｐゴシック" pitchFamily="-112" charset="-128"/>
              <a:cs typeface="ＭＳ Ｐゴシック" pitchFamily="-112" charset="-128"/>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5" name="Rectangle 5"/>
          <p:cNvSpPr>
            <a:spLocks noGrp="1" noChangeArrowheads="1"/>
          </p:cNvSpPr>
          <p:nvPr>
            <p:ph type="title"/>
          </p:nvPr>
        </p:nvSpPr>
        <p:spPr/>
        <p:txBody>
          <a:bodyPr rIns="144072"/>
          <a:lstStyle/>
          <a:p>
            <a:pPr marL="52460" eaLnBrk="1" hangingPunct="1"/>
            <a:r>
              <a:rPr lang="en-US" dirty="0" smtClean="0">
                <a:ea typeface="Arial" charset="0"/>
                <a:cs typeface="Arial" charset="0"/>
              </a:rPr>
              <a:t>Shibuya Crossing</a:t>
            </a:r>
            <a:endParaRPr lang="en-US" dirty="0" smtClean="0"/>
          </a:p>
        </p:txBody>
      </p:sp>
      <p:pic>
        <p:nvPicPr>
          <p:cNvPr id="3" name="Picture 2"/>
          <p:cNvPicPr>
            <a:picLocks noChangeAspect="1"/>
          </p:cNvPicPr>
          <p:nvPr/>
        </p:nvPicPr>
        <p:blipFill>
          <a:blip r:embed="rId3"/>
          <a:stretch>
            <a:fillRect/>
          </a:stretch>
        </p:blipFill>
        <p:spPr>
          <a:xfrm>
            <a:off x="0" y="0"/>
            <a:ext cx="9144000" cy="6858000"/>
          </a:xfrm>
          <a:prstGeom prst="rect">
            <a:avLst/>
          </a:prstGeom>
        </p:spPr>
      </p:pic>
      <p:sp>
        <p:nvSpPr>
          <p:cNvPr id="5" name="Title 1"/>
          <p:cNvSpPr txBox="1">
            <a:spLocks/>
          </p:cNvSpPr>
          <p:nvPr/>
        </p:nvSpPr>
        <p:spPr bwMode="auto">
          <a:xfrm>
            <a:off x="0" y="0"/>
            <a:ext cx="9144000" cy="677333"/>
          </a:xfrm>
          <a:prstGeom prst="rect">
            <a:avLst/>
          </a:prstGeom>
          <a:solidFill>
            <a:schemeClr val="tx2">
              <a:alpha val="41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800" b="1" kern="0" noProof="0" dirty="0" smtClean="0">
                <a:solidFill>
                  <a:srgbClr val="FFFFFF"/>
                </a:solidFill>
                <a:latin typeface="+mj-lt"/>
                <a:ea typeface="ＭＳ Ｐゴシック" pitchFamily="-112" charset="-128"/>
                <a:cs typeface="ＭＳ Ｐゴシック" pitchFamily="-112" charset="-128"/>
              </a:rPr>
              <a:t>  A phone is not just a phone anymore</a:t>
            </a:r>
            <a:endParaRPr kumimoji="0" lang="en-US" sz="2800" b="1" i="0" u="none" strike="noStrike" kern="0" cap="none" spc="0" normalizeH="0" baseline="0" noProof="0" dirty="0">
              <a:ln>
                <a:noFill/>
              </a:ln>
              <a:solidFill>
                <a:srgbClr val="FFFFFF"/>
              </a:solidFill>
              <a:effectLst/>
              <a:uLnTx/>
              <a:uFillTx/>
              <a:latin typeface="+mj-lt"/>
              <a:ea typeface="ＭＳ Ｐゴシック" pitchFamily="-112" charset="-128"/>
              <a:cs typeface="ＭＳ Ｐゴシック" pitchFamily="-112" charset="-128"/>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4" name="Picture 31" descr="Picture 7.png"/>
          <p:cNvPicPr>
            <a:picLocks noChangeAspect="1"/>
          </p:cNvPicPr>
          <p:nvPr/>
        </p:nvPicPr>
        <p:blipFill>
          <a:blip r:embed="rId3"/>
          <a:srcRect/>
          <a:stretch>
            <a:fillRect/>
          </a:stretch>
        </p:blipFill>
        <p:spPr bwMode="auto">
          <a:xfrm>
            <a:off x="33866" y="1827215"/>
            <a:ext cx="8751094" cy="3271615"/>
          </a:xfrm>
          <a:prstGeom prst="rect">
            <a:avLst/>
          </a:prstGeom>
          <a:noFill/>
          <a:ln w="9525">
            <a:noFill/>
            <a:miter lim="800000"/>
            <a:headEnd/>
            <a:tailEnd/>
          </a:ln>
        </p:spPr>
      </p:pic>
      <p:sp>
        <p:nvSpPr>
          <p:cNvPr id="18435" name="Rectangle 5"/>
          <p:cNvSpPr>
            <a:spLocks noGrp="1" noChangeArrowheads="1"/>
          </p:cNvSpPr>
          <p:nvPr>
            <p:ph type="title"/>
          </p:nvPr>
        </p:nvSpPr>
        <p:spPr>
          <a:xfrm>
            <a:off x="304800" y="203199"/>
            <a:ext cx="8229600" cy="792163"/>
          </a:xfrm>
        </p:spPr>
        <p:txBody>
          <a:bodyPr rIns="144072"/>
          <a:lstStyle/>
          <a:p>
            <a:pPr marL="52460" eaLnBrk="1" hangingPunct="1"/>
            <a:r>
              <a:rPr lang="en-US" dirty="0" smtClean="0">
                <a:ea typeface="Arial" charset="0"/>
                <a:cs typeface="Arial" charset="0"/>
              </a:rPr>
              <a:t>10 years later, next-gen devices are redefining how we use the Web</a:t>
            </a:r>
            <a:endParaRPr lang="en-US" dirty="0" smtClean="0"/>
          </a:p>
        </p:txBody>
      </p:sp>
      <p:sp>
        <p:nvSpPr>
          <p:cNvPr id="18436" name="AutoShape 6"/>
          <p:cNvSpPr>
            <a:spLocks/>
          </p:cNvSpPr>
          <p:nvPr/>
        </p:nvSpPr>
        <p:spPr bwMode="auto">
          <a:xfrm rot="-5406199">
            <a:off x="5809141" y="3251500"/>
            <a:ext cx="2482453" cy="276820"/>
          </a:xfrm>
          <a:custGeom>
            <a:avLst/>
            <a:gdLst>
              <a:gd name="T0" fmla="*/ 2147483647 w 21600"/>
              <a:gd name="T1" fmla="*/ 2147483647 h 21565"/>
              <a:gd name="T2" fmla="*/ 0 60000 65536"/>
              <a:gd name="T3" fmla="*/ 0 w 21600"/>
              <a:gd name="T4" fmla="*/ 0 h 21565"/>
              <a:gd name="T5" fmla="*/ 21600 w 21600"/>
              <a:gd name="T6" fmla="*/ 21565 h 21565"/>
            </a:gdLst>
            <a:ahLst/>
            <a:cxnLst>
              <a:cxn ang="T2">
                <a:pos x="T0" y="T1"/>
              </a:cxn>
            </a:cxnLst>
            <a:rect l="T3" t="T4" r="T5" b="T6"/>
            <a:pathLst>
              <a:path w="21600" h="21565">
                <a:moveTo>
                  <a:pt x="0" y="0"/>
                </a:moveTo>
                <a:lnTo>
                  <a:pt x="21600" y="35"/>
                </a:lnTo>
                <a:lnTo>
                  <a:pt x="21600" y="21600"/>
                </a:lnTo>
                <a:lnTo>
                  <a:pt x="0" y="21565"/>
                </a:lnTo>
                <a:close/>
                <a:moveTo>
                  <a:pt x="0" y="0"/>
                </a:moveTo>
              </a:path>
            </a:pathLst>
          </a:custGeom>
          <a:noFill/>
          <a:ln w="12700">
            <a:noFill/>
            <a:miter lim="800000"/>
            <a:headEnd/>
            <a:tailEnd/>
          </a:ln>
        </p:spPr>
        <p:txBody>
          <a:bodyPr lIns="0" tIns="0" rIns="54178" bIns="0">
            <a:prstTxWarp prst="textNoShape">
              <a:avLst/>
            </a:prstTxWarp>
          </a:bodyPr>
          <a:lstStyle/>
          <a:p>
            <a:pPr marL="52460"/>
            <a:r>
              <a:rPr lang="en-US" sz="1400" dirty="0">
                <a:solidFill>
                  <a:srgbClr val="4D4D4D"/>
                </a:solidFill>
                <a:latin typeface="Myriad Pro" charset="0"/>
                <a:sym typeface="Myriad Pro" charset="0"/>
              </a:rPr>
              <a:t>Annual Unit Shipments (MM)</a:t>
            </a:r>
          </a:p>
        </p:txBody>
      </p:sp>
      <p:sp>
        <p:nvSpPr>
          <p:cNvPr id="18437" name="Rectangle 7"/>
          <p:cNvSpPr>
            <a:spLocks/>
          </p:cNvSpPr>
          <p:nvPr/>
        </p:nvSpPr>
        <p:spPr bwMode="auto">
          <a:xfrm>
            <a:off x="326313" y="4988324"/>
            <a:ext cx="651867" cy="214313"/>
          </a:xfrm>
          <a:prstGeom prst="rect">
            <a:avLst/>
          </a:prstGeom>
          <a:noFill/>
          <a:ln w="12700">
            <a:noFill/>
            <a:miter lim="800000"/>
            <a:headEnd/>
            <a:tailEnd/>
          </a:ln>
        </p:spPr>
        <p:txBody>
          <a:bodyPr lIns="0" tIns="0" rIns="54178" bIns="0">
            <a:prstTxWarp prst="textNoShape">
              <a:avLst/>
            </a:prstTxWarp>
          </a:bodyPr>
          <a:lstStyle/>
          <a:p>
            <a:pPr marL="52460" algn="ctr"/>
            <a:r>
              <a:rPr lang="en-US" sz="1000" dirty="0">
                <a:ea typeface="Arial" charset="0"/>
                <a:cs typeface="Arial" charset="0"/>
              </a:rPr>
              <a:t>2005</a:t>
            </a:r>
          </a:p>
        </p:txBody>
      </p:sp>
      <p:sp>
        <p:nvSpPr>
          <p:cNvPr id="18438" name="Rectangle 8"/>
          <p:cNvSpPr>
            <a:spLocks/>
          </p:cNvSpPr>
          <p:nvPr/>
        </p:nvSpPr>
        <p:spPr bwMode="auto">
          <a:xfrm>
            <a:off x="984878" y="4988324"/>
            <a:ext cx="544711" cy="250031"/>
          </a:xfrm>
          <a:prstGeom prst="rect">
            <a:avLst/>
          </a:prstGeom>
          <a:noFill/>
          <a:ln w="12700">
            <a:noFill/>
            <a:miter lim="800000"/>
            <a:headEnd/>
            <a:tailEnd/>
          </a:ln>
        </p:spPr>
        <p:txBody>
          <a:bodyPr lIns="0" tIns="0" rIns="54178" bIns="0">
            <a:prstTxWarp prst="textNoShape">
              <a:avLst/>
            </a:prstTxWarp>
          </a:bodyPr>
          <a:lstStyle/>
          <a:p>
            <a:pPr marL="52460" algn="ctr"/>
            <a:r>
              <a:rPr lang="en-US" sz="1000" dirty="0">
                <a:ea typeface="Arial" charset="0"/>
                <a:cs typeface="Arial" charset="0"/>
              </a:rPr>
              <a:t>2006</a:t>
            </a:r>
          </a:p>
        </p:txBody>
      </p:sp>
      <p:sp>
        <p:nvSpPr>
          <p:cNvPr id="18439" name="Rectangle 9"/>
          <p:cNvSpPr>
            <a:spLocks/>
          </p:cNvSpPr>
          <p:nvPr/>
        </p:nvSpPr>
        <p:spPr bwMode="auto">
          <a:xfrm>
            <a:off x="1597678" y="4988324"/>
            <a:ext cx="625078" cy="276820"/>
          </a:xfrm>
          <a:prstGeom prst="rect">
            <a:avLst/>
          </a:prstGeom>
          <a:noFill/>
          <a:ln w="12700">
            <a:noFill/>
            <a:miter lim="800000"/>
            <a:headEnd/>
            <a:tailEnd/>
          </a:ln>
        </p:spPr>
        <p:txBody>
          <a:bodyPr lIns="0" tIns="0" rIns="54178" bIns="0">
            <a:prstTxWarp prst="textNoShape">
              <a:avLst/>
            </a:prstTxWarp>
          </a:bodyPr>
          <a:lstStyle/>
          <a:p>
            <a:pPr marL="52460" algn="ctr"/>
            <a:r>
              <a:rPr lang="en-US" sz="1000" dirty="0">
                <a:ea typeface="Arial" charset="0"/>
                <a:cs typeface="Arial" charset="0"/>
              </a:rPr>
              <a:t>2007</a:t>
            </a:r>
          </a:p>
        </p:txBody>
      </p:sp>
      <p:sp>
        <p:nvSpPr>
          <p:cNvPr id="18440" name="Rectangle 10"/>
          <p:cNvSpPr>
            <a:spLocks/>
          </p:cNvSpPr>
          <p:nvPr/>
        </p:nvSpPr>
        <p:spPr bwMode="auto">
          <a:xfrm>
            <a:off x="2213826" y="4988324"/>
            <a:ext cx="705445" cy="250031"/>
          </a:xfrm>
          <a:prstGeom prst="rect">
            <a:avLst/>
          </a:prstGeom>
          <a:noFill/>
          <a:ln w="12700">
            <a:noFill/>
            <a:miter lim="800000"/>
            <a:headEnd/>
            <a:tailEnd/>
          </a:ln>
        </p:spPr>
        <p:txBody>
          <a:bodyPr lIns="0" tIns="0" rIns="54178" bIns="0">
            <a:prstTxWarp prst="textNoShape">
              <a:avLst/>
            </a:prstTxWarp>
          </a:bodyPr>
          <a:lstStyle/>
          <a:p>
            <a:pPr marL="52460" algn="ctr"/>
            <a:r>
              <a:rPr lang="en-US" sz="1000" dirty="0">
                <a:ea typeface="Arial" charset="0"/>
                <a:cs typeface="Arial" charset="0"/>
              </a:rPr>
              <a:t>2008</a:t>
            </a:r>
          </a:p>
        </p:txBody>
      </p:sp>
      <p:sp>
        <p:nvSpPr>
          <p:cNvPr id="18441" name="Rectangle 11"/>
          <p:cNvSpPr>
            <a:spLocks/>
          </p:cNvSpPr>
          <p:nvPr/>
        </p:nvSpPr>
        <p:spPr bwMode="auto">
          <a:xfrm>
            <a:off x="2870159" y="4988324"/>
            <a:ext cx="705445" cy="214313"/>
          </a:xfrm>
          <a:prstGeom prst="rect">
            <a:avLst/>
          </a:prstGeom>
          <a:noFill/>
          <a:ln w="12700">
            <a:noFill/>
            <a:miter lim="800000"/>
            <a:headEnd/>
            <a:tailEnd/>
          </a:ln>
        </p:spPr>
        <p:txBody>
          <a:bodyPr lIns="0" tIns="0" rIns="54178" bIns="0">
            <a:prstTxWarp prst="textNoShape">
              <a:avLst/>
            </a:prstTxWarp>
          </a:bodyPr>
          <a:lstStyle/>
          <a:p>
            <a:pPr marL="52460" algn="ctr"/>
            <a:r>
              <a:rPr lang="en-US" sz="1000" dirty="0">
                <a:ea typeface="Arial" charset="0"/>
                <a:cs typeface="Arial" charset="0"/>
              </a:rPr>
              <a:t>2009E</a:t>
            </a:r>
          </a:p>
        </p:txBody>
      </p:sp>
      <p:sp>
        <p:nvSpPr>
          <p:cNvPr id="18442" name="Rectangle 12"/>
          <p:cNvSpPr>
            <a:spLocks/>
          </p:cNvSpPr>
          <p:nvPr/>
        </p:nvSpPr>
        <p:spPr bwMode="auto">
          <a:xfrm>
            <a:off x="3581184" y="4988324"/>
            <a:ext cx="634008" cy="294680"/>
          </a:xfrm>
          <a:prstGeom prst="rect">
            <a:avLst/>
          </a:prstGeom>
          <a:noFill/>
          <a:ln w="12700">
            <a:noFill/>
            <a:miter lim="800000"/>
            <a:headEnd/>
            <a:tailEnd/>
          </a:ln>
        </p:spPr>
        <p:txBody>
          <a:bodyPr lIns="0" tIns="0" rIns="54178" bIns="0">
            <a:prstTxWarp prst="textNoShape">
              <a:avLst/>
            </a:prstTxWarp>
          </a:bodyPr>
          <a:lstStyle/>
          <a:p>
            <a:pPr marL="52460" algn="ctr"/>
            <a:r>
              <a:rPr lang="en-US" sz="1000" dirty="0">
                <a:ea typeface="Arial" charset="0"/>
                <a:cs typeface="Arial" charset="0"/>
              </a:rPr>
              <a:t>2010E</a:t>
            </a:r>
          </a:p>
        </p:txBody>
      </p:sp>
      <p:sp>
        <p:nvSpPr>
          <p:cNvPr id="18443" name="Rectangle 13"/>
          <p:cNvSpPr>
            <a:spLocks/>
          </p:cNvSpPr>
          <p:nvPr/>
        </p:nvSpPr>
        <p:spPr bwMode="auto">
          <a:xfrm>
            <a:off x="4314535" y="4988324"/>
            <a:ext cx="705445" cy="250031"/>
          </a:xfrm>
          <a:prstGeom prst="rect">
            <a:avLst/>
          </a:prstGeom>
          <a:noFill/>
          <a:ln w="12700">
            <a:noFill/>
            <a:miter lim="800000"/>
            <a:headEnd/>
            <a:tailEnd/>
          </a:ln>
        </p:spPr>
        <p:txBody>
          <a:bodyPr lIns="0" tIns="0" rIns="54178" bIns="0">
            <a:prstTxWarp prst="textNoShape">
              <a:avLst/>
            </a:prstTxWarp>
          </a:bodyPr>
          <a:lstStyle/>
          <a:p>
            <a:pPr marL="52460" algn="ctr"/>
            <a:r>
              <a:rPr lang="en-US" sz="1000" dirty="0">
                <a:ea typeface="Arial" charset="0"/>
                <a:cs typeface="Arial" charset="0"/>
              </a:rPr>
              <a:t>2011E</a:t>
            </a:r>
          </a:p>
        </p:txBody>
      </p:sp>
      <p:sp>
        <p:nvSpPr>
          <p:cNvPr id="18444" name="Rectangle 14"/>
          <p:cNvSpPr>
            <a:spLocks/>
          </p:cNvSpPr>
          <p:nvPr/>
        </p:nvSpPr>
        <p:spPr bwMode="auto">
          <a:xfrm>
            <a:off x="5052350" y="4988324"/>
            <a:ext cx="651867" cy="214313"/>
          </a:xfrm>
          <a:prstGeom prst="rect">
            <a:avLst/>
          </a:prstGeom>
          <a:noFill/>
          <a:ln w="12700">
            <a:noFill/>
            <a:miter lim="800000"/>
            <a:headEnd/>
            <a:tailEnd/>
          </a:ln>
        </p:spPr>
        <p:txBody>
          <a:bodyPr lIns="0" tIns="0" rIns="54178" bIns="0">
            <a:prstTxWarp prst="textNoShape">
              <a:avLst/>
            </a:prstTxWarp>
          </a:bodyPr>
          <a:lstStyle/>
          <a:p>
            <a:pPr marL="52460" algn="ctr"/>
            <a:r>
              <a:rPr lang="en-US" sz="1000" dirty="0">
                <a:ea typeface="Arial" charset="0"/>
                <a:cs typeface="Arial" charset="0"/>
              </a:rPr>
              <a:t>2012E</a:t>
            </a:r>
          </a:p>
        </p:txBody>
      </p:sp>
      <p:sp>
        <p:nvSpPr>
          <p:cNvPr id="18445" name="Rectangle 15"/>
          <p:cNvSpPr>
            <a:spLocks/>
          </p:cNvSpPr>
          <p:nvPr/>
        </p:nvSpPr>
        <p:spPr bwMode="auto">
          <a:xfrm>
            <a:off x="5695288" y="4988324"/>
            <a:ext cx="625078" cy="214313"/>
          </a:xfrm>
          <a:prstGeom prst="rect">
            <a:avLst/>
          </a:prstGeom>
          <a:noFill/>
          <a:ln w="12700">
            <a:noFill/>
            <a:miter lim="800000"/>
            <a:headEnd/>
            <a:tailEnd/>
          </a:ln>
        </p:spPr>
        <p:txBody>
          <a:bodyPr lIns="0" tIns="0" rIns="54178" bIns="0">
            <a:prstTxWarp prst="textNoShape">
              <a:avLst/>
            </a:prstTxWarp>
          </a:bodyPr>
          <a:lstStyle/>
          <a:p>
            <a:pPr marL="52460" algn="ctr"/>
            <a:r>
              <a:rPr lang="en-US" sz="1000" dirty="0">
                <a:ea typeface="Arial" charset="0"/>
                <a:cs typeface="Arial" charset="0"/>
              </a:rPr>
              <a:t>2013E</a:t>
            </a:r>
          </a:p>
        </p:txBody>
      </p:sp>
      <p:sp>
        <p:nvSpPr>
          <p:cNvPr id="18446" name="Rectangle 16"/>
          <p:cNvSpPr>
            <a:spLocks/>
          </p:cNvSpPr>
          <p:nvPr/>
        </p:nvSpPr>
        <p:spPr bwMode="auto">
          <a:xfrm>
            <a:off x="7668749" y="3883275"/>
            <a:ext cx="151805" cy="223242"/>
          </a:xfrm>
          <a:prstGeom prst="rect">
            <a:avLst/>
          </a:prstGeom>
          <a:solidFill>
            <a:srgbClr val="400080"/>
          </a:solidFill>
          <a:ln w="9525">
            <a:solidFill>
              <a:schemeClr val="tx1"/>
            </a:solidFill>
            <a:round/>
            <a:headEnd/>
            <a:tailEnd/>
          </a:ln>
        </p:spPr>
        <p:txBody>
          <a:bodyPr lIns="0" tIns="0" rIns="0" bIns="0">
            <a:prstTxWarp prst="textNoShape">
              <a:avLst/>
            </a:prstTxWarp>
          </a:bodyPr>
          <a:lstStyle/>
          <a:p>
            <a:endParaRPr lang="en-US"/>
          </a:p>
        </p:txBody>
      </p:sp>
      <p:sp>
        <p:nvSpPr>
          <p:cNvPr id="18447" name="Rectangle 17"/>
          <p:cNvSpPr>
            <a:spLocks/>
          </p:cNvSpPr>
          <p:nvPr/>
        </p:nvSpPr>
        <p:spPr bwMode="auto">
          <a:xfrm>
            <a:off x="7927710" y="3883275"/>
            <a:ext cx="821531" cy="223242"/>
          </a:xfrm>
          <a:prstGeom prst="rect">
            <a:avLst/>
          </a:prstGeom>
          <a:noFill/>
          <a:ln w="12700">
            <a:noFill/>
            <a:miter lim="800000"/>
            <a:headEnd/>
            <a:tailEnd/>
          </a:ln>
        </p:spPr>
        <p:txBody>
          <a:bodyPr lIns="0" tIns="0" rIns="54178" bIns="0">
            <a:prstTxWarp prst="textNoShape">
              <a:avLst/>
            </a:prstTxWarp>
          </a:bodyPr>
          <a:lstStyle/>
          <a:p>
            <a:pPr marL="52460"/>
            <a:r>
              <a:rPr lang="en-US" sz="1100" dirty="0">
                <a:ea typeface="Arial" charset="0"/>
                <a:cs typeface="Arial" charset="0"/>
              </a:rPr>
              <a:t>Desktop</a:t>
            </a:r>
          </a:p>
        </p:txBody>
      </p:sp>
      <p:sp>
        <p:nvSpPr>
          <p:cNvPr id="18448" name="Rectangle 19"/>
          <p:cNvSpPr>
            <a:spLocks/>
          </p:cNvSpPr>
          <p:nvPr/>
        </p:nvSpPr>
        <p:spPr bwMode="auto">
          <a:xfrm>
            <a:off x="7927710" y="2663257"/>
            <a:ext cx="1151930" cy="223242"/>
          </a:xfrm>
          <a:prstGeom prst="rect">
            <a:avLst/>
          </a:prstGeom>
          <a:noFill/>
          <a:ln w="12700">
            <a:noFill/>
            <a:miter lim="800000"/>
            <a:headEnd/>
            <a:tailEnd/>
          </a:ln>
        </p:spPr>
        <p:txBody>
          <a:bodyPr lIns="0" tIns="0" rIns="54178" bIns="0">
            <a:prstTxWarp prst="textNoShape">
              <a:avLst/>
            </a:prstTxWarp>
          </a:bodyPr>
          <a:lstStyle/>
          <a:p>
            <a:pPr marL="52460"/>
            <a:r>
              <a:rPr lang="en-US" sz="1100" dirty="0" err="1">
                <a:ea typeface="Arial" charset="0"/>
                <a:cs typeface="Arial" charset="0"/>
              </a:rPr>
              <a:t>Smartphones</a:t>
            </a:r>
            <a:endParaRPr lang="en-US" sz="1100" dirty="0">
              <a:ea typeface="Arial" charset="0"/>
              <a:cs typeface="Arial" charset="0"/>
            </a:endParaRPr>
          </a:p>
        </p:txBody>
      </p:sp>
      <p:sp>
        <p:nvSpPr>
          <p:cNvPr id="18449" name="Rectangle 20"/>
          <p:cNvSpPr>
            <a:spLocks/>
          </p:cNvSpPr>
          <p:nvPr/>
        </p:nvSpPr>
        <p:spPr bwMode="auto">
          <a:xfrm>
            <a:off x="7668749" y="2663257"/>
            <a:ext cx="151805" cy="223242"/>
          </a:xfrm>
          <a:prstGeom prst="rect">
            <a:avLst/>
          </a:prstGeom>
          <a:solidFill>
            <a:srgbClr val="159DDB"/>
          </a:solidFill>
          <a:ln w="9525">
            <a:solidFill>
              <a:schemeClr val="tx1"/>
            </a:solidFill>
            <a:round/>
            <a:headEnd/>
            <a:tailEnd/>
          </a:ln>
        </p:spPr>
        <p:txBody>
          <a:bodyPr lIns="0" tIns="0" rIns="0" bIns="0">
            <a:prstTxWarp prst="textNoShape">
              <a:avLst/>
            </a:prstTxWarp>
          </a:bodyPr>
          <a:lstStyle/>
          <a:p>
            <a:endParaRPr lang="en-US"/>
          </a:p>
        </p:txBody>
      </p:sp>
      <p:sp>
        <p:nvSpPr>
          <p:cNvPr id="18450" name="Rectangle 18"/>
          <p:cNvSpPr>
            <a:spLocks/>
          </p:cNvSpPr>
          <p:nvPr/>
        </p:nvSpPr>
        <p:spPr bwMode="auto">
          <a:xfrm>
            <a:off x="7927710" y="3273824"/>
            <a:ext cx="1169789" cy="223242"/>
          </a:xfrm>
          <a:prstGeom prst="rect">
            <a:avLst/>
          </a:prstGeom>
          <a:noFill/>
          <a:ln w="12700">
            <a:noFill/>
            <a:miter lim="800000"/>
            <a:headEnd/>
            <a:tailEnd/>
          </a:ln>
        </p:spPr>
        <p:txBody>
          <a:bodyPr lIns="0" tIns="0" rIns="54178" bIns="0">
            <a:prstTxWarp prst="textNoShape">
              <a:avLst/>
            </a:prstTxWarp>
          </a:bodyPr>
          <a:lstStyle/>
          <a:p>
            <a:pPr marL="52460"/>
            <a:r>
              <a:rPr lang="en-US" sz="1100" dirty="0">
                <a:ea typeface="Arial" charset="0"/>
                <a:cs typeface="Arial" charset="0"/>
              </a:rPr>
              <a:t>Notebook PCs</a:t>
            </a:r>
          </a:p>
        </p:txBody>
      </p:sp>
      <p:sp>
        <p:nvSpPr>
          <p:cNvPr id="18451" name="Rectangle 21"/>
          <p:cNvSpPr>
            <a:spLocks/>
          </p:cNvSpPr>
          <p:nvPr/>
        </p:nvSpPr>
        <p:spPr bwMode="auto">
          <a:xfrm>
            <a:off x="7668749" y="3273824"/>
            <a:ext cx="151805" cy="223242"/>
          </a:xfrm>
          <a:prstGeom prst="rect">
            <a:avLst/>
          </a:prstGeom>
          <a:solidFill>
            <a:srgbClr val="9ACBFE"/>
          </a:solidFill>
          <a:ln w="9525">
            <a:solidFill>
              <a:schemeClr val="tx1"/>
            </a:solidFill>
            <a:round/>
            <a:headEnd/>
            <a:tailEnd/>
          </a:ln>
        </p:spPr>
        <p:txBody>
          <a:bodyPr lIns="0" tIns="0" rIns="0" bIns="0">
            <a:prstTxWarp prst="textNoShape">
              <a:avLst/>
            </a:prstTxWarp>
          </a:bodyPr>
          <a:lstStyle/>
          <a:p>
            <a:endParaRPr lang="en-US"/>
          </a:p>
        </p:txBody>
      </p:sp>
      <p:sp>
        <p:nvSpPr>
          <p:cNvPr id="18453" name="Rectangle 14"/>
          <p:cNvSpPr>
            <a:spLocks/>
          </p:cNvSpPr>
          <p:nvPr/>
        </p:nvSpPr>
        <p:spPr bwMode="auto">
          <a:xfrm>
            <a:off x="2289857" y="1536833"/>
            <a:ext cx="2460129" cy="324818"/>
          </a:xfrm>
          <a:prstGeom prst="rect">
            <a:avLst/>
          </a:prstGeom>
          <a:noFill/>
          <a:ln w="12700">
            <a:noFill/>
            <a:miter lim="800000"/>
            <a:headEnd/>
            <a:tailEnd/>
          </a:ln>
        </p:spPr>
        <p:txBody>
          <a:bodyPr wrap="none" lIns="0" tIns="0" rIns="54178" bIns="0">
            <a:prstTxWarp prst="textNoShape">
              <a:avLst/>
            </a:prstTxWarp>
            <a:spAutoFit/>
          </a:bodyPr>
          <a:lstStyle/>
          <a:p>
            <a:pPr marL="52460"/>
            <a:r>
              <a:rPr lang="en-US" sz="2100" b="1" dirty="0">
                <a:ea typeface="Arial" charset="0"/>
                <a:cs typeface="Arial" charset="0"/>
              </a:rPr>
              <a:t>Device Shipments</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Apple leading the way…</a:t>
            </a:r>
            <a:endParaRPr lang="en-US" dirty="0">
              <a:solidFill>
                <a:schemeClr val="tx1"/>
              </a:solidFill>
            </a:endParaRPr>
          </a:p>
        </p:txBody>
      </p:sp>
      <p:sp>
        <p:nvSpPr>
          <p:cNvPr id="18" name="TextBox 17"/>
          <p:cNvSpPr txBox="1"/>
          <p:nvPr/>
        </p:nvSpPr>
        <p:spPr>
          <a:xfrm>
            <a:off x="304802" y="2861721"/>
            <a:ext cx="5283198" cy="492443"/>
          </a:xfrm>
          <a:prstGeom prst="rect">
            <a:avLst/>
          </a:prstGeom>
          <a:noFill/>
        </p:spPr>
        <p:txBody>
          <a:bodyPr wrap="square" rtlCol="0">
            <a:spAutoFit/>
          </a:bodyPr>
          <a:lstStyle/>
          <a:p>
            <a:r>
              <a:rPr lang="en-US" sz="2600" dirty="0" smtClean="0">
                <a:solidFill>
                  <a:srgbClr val="019DDC"/>
                </a:solidFill>
              </a:rPr>
              <a:t>Time to sell 1 million units in </a:t>
            </a:r>
            <a:r>
              <a:rPr lang="en-US" sz="2600" b="1" dirty="0" smtClean="0">
                <a:solidFill>
                  <a:srgbClr val="019DDC"/>
                </a:solidFill>
              </a:rPr>
              <a:t>days</a:t>
            </a:r>
            <a:endParaRPr lang="en-US" sz="2600" b="1" dirty="0">
              <a:solidFill>
                <a:srgbClr val="019DDC"/>
              </a:solidFill>
            </a:endParaRPr>
          </a:p>
        </p:txBody>
      </p:sp>
      <p:sp>
        <p:nvSpPr>
          <p:cNvPr id="19" name="TextBox 18"/>
          <p:cNvSpPr txBox="1"/>
          <p:nvPr/>
        </p:nvSpPr>
        <p:spPr>
          <a:xfrm>
            <a:off x="5960540" y="2777118"/>
            <a:ext cx="669649" cy="615553"/>
          </a:xfrm>
          <a:prstGeom prst="rect">
            <a:avLst/>
          </a:prstGeom>
          <a:noFill/>
        </p:spPr>
        <p:txBody>
          <a:bodyPr wrap="none" rtlCol="0">
            <a:spAutoFit/>
          </a:bodyPr>
          <a:lstStyle/>
          <a:p>
            <a:r>
              <a:rPr lang="en-US" sz="3400" b="1" dirty="0" smtClean="0">
                <a:solidFill>
                  <a:srgbClr val="019DDC"/>
                </a:solidFill>
              </a:rPr>
              <a:t>28</a:t>
            </a:r>
            <a:endParaRPr lang="en-US" sz="3400" b="1" dirty="0">
              <a:solidFill>
                <a:srgbClr val="019DDC"/>
              </a:solidFill>
            </a:endParaRPr>
          </a:p>
        </p:txBody>
      </p:sp>
      <p:sp>
        <p:nvSpPr>
          <p:cNvPr id="20" name="TextBox 19"/>
          <p:cNvSpPr txBox="1"/>
          <p:nvPr/>
        </p:nvSpPr>
        <p:spPr>
          <a:xfrm>
            <a:off x="3911610" y="3454436"/>
            <a:ext cx="669649" cy="615553"/>
          </a:xfrm>
          <a:prstGeom prst="rect">
            <a:avLst/>
          </a:prstGeom>
          <a:noFill/>
        </p:spPr>
        <p:txBody>
          <a:bodyPr wrap="none" rtlCol="0">
            <a:spAutoFit/>
          </a:bodyPr>
          <a:lstStyle/>
          <a:p>
            <a:r>
              <a:rPr lang="en-US" sz="3400" b="1" dirty="0" smtClean="0">
                <a:solidFill>
                  <a:srgbClr val="019DDC"/>
                </a:solidFill>
              </a:rPr>
              <a:t>74</a:t>
            </a:r>
            <a:endParaRPr lang="en-US" sz="3400" b="1" dirty="0">
              <a:solidFill>
                <a:srgbClr val="019DDC"/>
              </a:solidFill>
            </a:endParaRPr>
          </a:p>
        </p:txBody>
      </p:sp>
      <p:sp>
        <p:nvSpPr>
          <p:cNvPr id="21" name="TextBox 20"/>
          <p:cNvSpPr txBox="1"/>
          <p:nvPr/>
        </p:nvSpPr>
        <p:spPr>
          <a:xfrm>
            <a:off x="2015049" y="3572968"/>
            <a:ext cx="1166768" cy="615553"/>
          </a:xfrm>
          <a:prstGeom prst="rect">
            <a:avLst/>
          </a:prstGeom>
          <a:noFill/>
        </p:spPr>
        <p:txBody>
          <a:bodyPr wrap="none" rtlCol="0">
            <a:spAutoFit/>
          </a:bodyPr>
          <a:lstStyle/>
          <a:p>
            <a:r>
              <a:rPr lang="en-US" sz="3400" b="1" dirty="0" smtClean="0">
                <a:solidFill>
                  <a:srgbClr val="019DDC"/>
                </a:solidFill>
              </a:rPr>
              <a:t>~360</a:t>
            </a:r>
            <a:endParaRPr lang="en-US" sz="3400" b="1" dirty="0">
              <a:solidFill>
                <a:srgbClr val="019DDC"/>
              </a:solidFill>
            </a:endParaRPr>
          </a:p>
        </p:txBody>
      </p:sp>
      <p:pic>
        <p:nvPicPr>
          <p:cNvPr id="22" name="Picture 21"/>
          <p:cNvPicPr>
            <a:picLocks noChangeAspect="1"/>
          </p:cNvPicPr>
          <p:nvPr/>
        </p:nvPicPr>
        <p:blipFill>
          <a:blip r:embed="rId3"/>
          <a:srcRect l="4194" t="11098" r="54946" b="14220"/>
          <a:stretch>
            <a:fillRect/>
          </a:stretch>
        </p:blipFill>
        <p:spPr>
          <a:xfrm>
            <a:off x="5435600" y="3413665"/>
            <a:ext cx="1744133" cy="21235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p:cNvPicPr>
            <a:picLocks noChangeAspect="1"/>
          </p:cNvPicPr>
          <p:nvPr/>
        </p:nvPicPr>
        <p:blipFill>
          <a:blip r:embed="rId4"/>
          <a:stretch>
            <a:fillRect/>
          </a:stretch>
        </p:blipFill>
        <p:spPr>
          <a:xfrm>
            <a:off x="2225484" y="4250260"/>
            <a:ext cx="972775" cy="12403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p:cNvPicPr>
            <a:picLocks noChangeAspect="1"/>
          </p:cNvPicPr>
          <p:nvPr/>
        </p:nvPicPr>
        <p:blipFill>
          <a:blip r:embed="rId5"/>
          <a:srcRect l="21555" r="46667"/>
          <a:stretch>
            <a:fillRect/>
          </a:stretch>
        </p:blipFill>
        <p:spPr>
          <a:xfrm>
            <a:off x="3874872" y="4097861"/>
            <a:ext cx="781788" cy="14350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ounded Rectangular Callout 9"/>
          <p:cNvSpPr/>
          <p:nvPr/>
        </p:nvSpPr>
        <p:spPr>
          <a:xfrm>
            <a:off x="4572001" y="1270000"/>
            <a:ext cx="3759199" cy="999067"/>
          </a:xfrm>
          <a:prstGeom prst="wedgeRoundRectCallout">
            <a:avLst>
              <a:gd name="adj1" fmla="val 116"/>
              <a:gd name="adj2" fmla="val 108436"/>
              <a:gd name="adj3" fmla="val 16667"/>
            </a:avLst>
          </a:prstGeom>
          <a:solidFill>
            <a:schemeClr val="tx1">
              <a:alpha val="71000"/>
            </a:schemeClr>
          </a:solid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It took Apple </a:t>
            </a:r>
            <a:r>
              <a:rPr lang="en-US" b="1" dirty="0" smtClean="0"/>
              <a:t>28 days </a:t>
            </a:r>
            <a:r>
              <a:rPr lang="en-US" dirty="0" smtClean="0"/>
              <a:t>to sell a million </a:t>
            </a:r>
            <a:r>
              <a:rPr lang="en-US" dirty="0" err="1" smtClean="0"/>
              <a:t>iPads</a:t>
            </a:r>
            <a:endParaRPr 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152400"/>
            <a:ext cx="8839201" cy="792163"/>
          </a:xfrm>
        </p:spPr>
        <p:txBody>
          <a:bodyPr/>
          <a:lstStyle/>
          <a:p>
            <a:r>
              <a:rPr lang="en-US" dirty="0" smtClean="0"/>
              <a:t>A new standard has been set for mobile experiences</a:t>
            </a:r>
            <a:endParaRPr lang="en-US" dirty="0"/>
          </a:p>
        </p:txBody>
      </p:sp>
      <p:sp>
        <p:nvSpPr>
          <p:cNvPr id="9" name="Rectangle 8"/>
          <p:cNvSpPr/>
          <p:nvPr/>
        </p:nvSpPr>
        <p:spPr>
          <a:xfrm>
            <a:off x="2794324" y="5719005"/>
            <a:ext cx="5621543" cy="461665"/>
          </a:xfrm>
          <a:prstGeom prst="rect">
            <a:avLst/>
          </a:prstGeom>
        </p:spPr>
        <p:txBody>
          <a:bodyPr wrap="square">
            <a:spAutoFit/>
          </a:bodyPr>
          <a:lstStyle/>
          <a:p>
            <a:r>
              <a:rPr lang="en-US" sz="1200" i="1" dirty="0" smtClean="0"/>
              <a:t>Morgan </a:t>
            </a:r>
            <a:r>
              <a:rPr lang="en-US" sz="1200" i="1" dirty="0"/>
              <a:t>Stanley’s Mobile Internet Report, published 12/15/09 (available at </a:t>
            </a:r>
            <a:r>
              <a:rPr lang="en-US" sz="1200" i="1" dirty="0" err="1"/>
              <a:t>www.ms.com/techresearch</a:t>
            </a:r>
            <a:r>
              <a:rPr lang="en-US" sz="1200" i="1" dirty="0"/>
              <a:t>).</a:t>
            </a:r>
            <a:endParaRPr lang="en-US" sz="1200" dirty="0"/>
          </a:p>
        </p:txBody>
      </p:sp>
      <p:sp>
        <p:nvSpPr>
          <p:cNvPr id="6" name="Rectangle 11"/>
          <p:cNvSpPr>
            <a:spLocks noChangeArrowheads="1"/>
          </p:cNvSpPr>
          <p:nvPr/>
        </p:nvSpPr>
        <p:spPr bwMode="auto">
          <a:xfrm>
            <a:off x="628769" y="1218303"/>
            <a:ext cx="8034409" cy="4278090"/>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1800"/>
              </a:spcAft>
            </a:pPr>
            <a:r>
              <a:rPr lang="en-US" sz="2600" b="1" dirty="0" smtClean="0">
                <a:solidFill>
                  <a:srgbClr val="169DDC"/>
                </a:solidFill>
              </a:rPr>
              <a:t>Always connected</a:t>
            </a:r>
          </a:p>
          <a:p>
            <a:pPr>
              <a:spcAft>
                <a:spcPts val="1800"/>
              </a:spcAft>
            </a:pPr>
            <a:r>
              <a:rPr lang="en-US" sz="2600" b="1" dirty="0" smtClean="0">
                <a:solidFill>
                  <a:srgbClr val="169DDC"/>
                </a:solidFill>
              </a:rPr>
              <a:t>Simple install/uninstall</a:t>
            </a:r>
          </a:p>
          <a:p>
            <a:pPr>
              <a:spcAft>
                <a:spcPts val="1800"/>
              </a:spcAft>
            </a:pPr>
            <a:r>
              <a:rPr lang="en-US" sz="2600" b="1" dirty="0" smtClean="0">
                <a:solidFill>
                  <a:srgbClr val="169DDC"/>
                </a:solidFill>
              </a:rPr>
              <a:t>Easy to use</a:t>
            </a:r>
          </a:p>
          <a:p>
            <a:pPr>
              <a:spcAft>
                <a:spcPts val="1800"/>
              </a:spcAft>
            </a:pPr>
            <a:r>
              <a:rPr lang="en-US" sz="2600" b="1" dirty="0" smtClean="0">
                <a:solidFill>
                  <a:srgbClr val="169DDC"/>
                </a:solidFill>
              </a:rPr>
              <a:t>Geo-aware</a:t>
            </a:r>
          </a:p>
          <a:p>
            <a:pPr>
              <a:spcAft>
                <a:spcPts val="1800"/>
              </a:spcAft>
            </a:pPr>
            <a:r>
              <a:rPr lang="en-US" sz="2600" b="1" dirty="0" smtClean="0">
                <a:solidFill>
                  <a:srgbClr val="169DDC"/>
                </a:solidFill>
              </a:rPr>
              <a:t>Affordable</a:t>
            </a:r>
          </a:p>
          <a:p>
            <a:pPr>
              <a:spcAft>
                <a:spcPts val="1800"/>
              </a:spcAft>
            </a:pPr>
            <a:r>
              <a:rPr lang="en-US" sz="2600" b="1" dirty="0" smtClean="0">
                <a:solidFill>
                  <a:srgbClr val="169DDC"/>
                </a:solidFill>
              </a:rPr>
              <a:t>Fast</a:t>
            </a:r>
          </a:p>
          <a:p>
            <a:pPr>
              <a:spcAft>
                <a:spcPts val="1800"/>
              </a:spcAft>
            </a:pPr>
            <a:r>
              <a:rPr lang="en-US" sz="2600" b="1" dirty="0" smtClean="0">
                <a:solidFill>
                  <a:srgbClr val="169DDC"/>
                </a:solidFill>
              </a:rPr>
              <a:t>Fun</a:t>
            </a:r>
          </a:p>
        </p:txBody>
      </p:sp>
      <p:sp>
        <p:nvSpPr>
          <p:cNvPr id="31" name="Rounded Rectangular Callout 30"/>
          <p:cNvSpPr/>
          <p:nvPr/>
        </p:nvSpPr>
        <p:spPr>
          <a:xfrm>
            <a:off x="3031067" y="3911600"/>
            <a:ext cx="4944532" cy="1811867"/>
          </a:xfrm>
          <a:prstGeom prst="wedgeRoundRectCallout">
            <a:avLst>
              <a:gd name="adj1" fmla="val -80542"/>
              <a:gd name="adj2" fmla="val -13201"/>
              <a:gd name="adj3" fmla="val 16667"/>
            </a:avLst>
          </a:prstGeom>
          <a:solidFill>
            <a:schemeClr val="tx1">
              <a:alpha val="71000"/>
            </a:schemeClr>
          </a:solid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1"/>
          <p:cNvSpPr>
            <a:spLocks noChangeArrowheads="1"/>
          </p:cNvSpPr>
          <p:nvPr/>
        </p:nvSpPr>
        <p:spPr bwMode="auto">
          <a:xfrm>
            <a:off x="3056106" y="4134141"/>
            <a:ext cx="6172559" cy="400105"/>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4798"/>
              </a:spcAft>
            </a:pPr>
            <a:r>
              <a:rPr lang="en-US" sz="2000" dirty="0" smtClean="0">
                <a:solidFill>
                  <a:srgbClr val="FFFFFF"/>
                </a:solidFill>
              </a:rPr>
              <a:t>3G coverage to hit </a:t>
            </a:r>
            <a:r>
              <a:rPr lang="en-US" sz="2000" b="1" dirty="0" smtClean="0">
                <a:solidFill>
                  <a:srgbClr val="FFFFFF"/>
                </a:solidFill>
              </a:rPr>
              <a:t>21%</a:t>
            </a:r>
            <a:r>
              <a:rPr lang="en-US" sz="2000" dirty="0" smtClean="0">
                <a:solidFill>
                  <a:srgbClr val="FFFFFF"/>
                </a:solidFill>
              </a:rPr>
              <a:t> this year globally</a:t>
            </a:r>
          </a:p>
        </p:txBody>
      </p:sp>
      <p:sp>
        <p:nvSpPr>
          <p:cNvPr id="28" name="Rectangle 11"/>
          <p:cNvSpPr>
            <a:spLocks noChangeArrowheads="1"/>
          </p:cNvSpPr>
          <p:nvPr/>
        </p:nvSpPr>
        <p:spPr bwMode="auto">
          <a:xfrm>
            <a:off x="3098808" y="4724411"/>
            <a:ext cx="2235203" cy="400105"/>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4798"/>
              </a:spcAft>
            </a:pPr>
            <a:r>
              <a:rPr lang="en-US" sz="2000" dirty="0" smtClean="0">
                <a:solidFill>
                  <a:srgbClr val="FFFFFF"/>
                </a:solidFill>
              </a:rPr>
              <a:t>- UK is at 54%</a:t>
            </a:r>
          </a:p>
        </p:txBody>
      </p:sp>
      <p:sp>
        <p:nvSpPr>
          <p:cNvPr id="29" name="Rectangle 11"/>
          <p:cNvSpPr>
            <a:spLocks noChangeArrowheads="1"/>
          </p:cNvSpPr>
          <p:nvPr/>
        </p:nvSpPr>
        <p:spPr bwMode="auto">
          <a:xfrm>
            <a:off x="3098811" y="5029208"/>
            <a:ext cx="2235203" cy="400105"/>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4798"/>
              </a:spcAft>
            </a:pPr>
            <a:r>
              <a:rPr lang="en-US" sz="2000" dirty="0" smtClean="0">
                <a:solidFill>
                  <a:srgbClr val="FFFFFF"/>
                </a:solidFill>
              </a:rPr>
              <a:t>- US is at 46%</a:t>
            </a:r>
          </a:p>
        </p:txBody>
      </p:sp>
      <p:sp>
        <p:nvSpPr>
          <p:cNvPr id="30" name="Rectangle 11"/>
          <p:cNvSpPr>
            <a:spLocks noChangeArrowheads="1"/>
          </p:cNvSpPr>
          <p:nvPr/>
        </p:nvSpPr>
        <p:spPr bwMode="auto">
          <a:xfrm>
            <a:off x="3098811" y="4453486"/>
            <a:ext cx="2235203" cy="400105"/>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4798"/>
              </a:spcAft>
            </a:pPr>
            <a:r>
              <a:rPr lang="en-US" sz="2000" dirty="0" smtClean="0">
                <a:solidFill>
                  <a:srgbClr val="FFFFFF"/>
                </a:solidFill>
              </a:rPr>
              <a:t>- JP  is at 96%</a:t>
            </a:r>
          </a:p>
        </p:txBody>
      </p:sp>
      <p:sp>
        <p:nvSpPr>
          <p:cNvPr id="33" name="Rounded Rectangular Callout 32"/>
          <p:cNvSpPr/>
          <p:nvPr/>
        </p:nvSpPr>
        <p:spPr>
          <a:xfrm>
            <a:off x="4250268" y="2269066"/>
            <a:ext cx="3098800" cy="1117600"/>
          </a:xfrm>
          <a:prstGeom prst="wedgeRoundRectCallout">
            <a:avLst>
              <a:gd name="adj1" fmla="val -98183"/>
              <a:gd name="adj2" fmla="val 44374"/>
              <a:gd name="adj3" fmla="val 16667"/>
            </a:avLst>
          </a:prstGeom>
          <a:solidFill>
            <a:schemeClr val="tx1">
              <a:alpha val="71000"/>
            </a:schemeClr>
          </a:solid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11"/>
          <p:cNvSpPr>
            <a:spLocks noChangeArrowheads="1"/>
          </p:cNvSpPr>
          <p:nvPr/>
        </p:nvSpPr>
        <p:spPr bwMode="auto">
          <a:xfrm>
            <a:off x="4385740" y="2455351"/>
            <a:ext cx="3115723" cy="707882"/>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4798"/>
              </a:spcAft>
            </a:pPr>
            <a:r>
              <a:rPr lang="en-US" sz="2000" b="1" dirty="0" smtClean="0">
                <a:solidFill>
                  <a:srgbClr val="FFFFFF"/>
                </a:solidFill>
              </a:rPr>
              <a:t>909</a:t>
            </a:r>
            <a:r>
              <a:rPr lang="en-US" sz="2000" b="1" dirty="0">
                <a:solidFill>
                  <a:srgbClr val="FFFFFF"/>
                </a:solidFill>
              </a:rPr>
              <a:t>% </a:t>
            </a:r>
            <a:r>
              <a:rPr lang="en-US" sz="2000" dirty="0">
                <a:solidFill>
                  <a:srgbClr val="FFFFFF"/>
                </a:solidFill>
              </a:rPr>
              <a:t>increase in </a:t>
            </a:r>
            <a:r>
              <a:rPr lang="en-US" sz="2000" dirty="0" err="1">
                <a:solidFill>
                  <a:srgbClr val="FFFFFF"/>
                </a:solidFill>
              </a:rPr>
              <a:t>geolocation</a:t>
            </a:r>
            <a:r>
              <a:rPr lang="en-US" sz="2000" dirty="0">
                <a:solidFill>
                  <a:srgbClr val="FFFFFF"/>
                </a:solidFill>
              </a:rPr>
              <a:t> jobs online</a:t>
            </a:r>
            <a:endParaRPr lang="en-US" sz="2000" dirty="0" smtClean="0">
              <a:solidFill>
                <a:srgbClr val="FFFFFF"/>
              </a:solidFill>
            </a:endParaRPr>
          </a:p>
        </p:txBody>
      </p:sp>
      <p:sp>
        <p:nvSpPr>
          <p:cNvPr id="37" name="Rectangle 36"/>
          <p:cNvSpPr/>
          <p:nvPr/>
        </p:nvSpPr>
        <p:spPr>
          <a:xfrm>
            <a:off x="4047065" y="3427566"/>
            <a:ext cx="4809067" cy="276999"/>
          </a:xfrm>
          <a:prstGeom prst="rect">
            <a:avLst/>
          </a:prstGeom>
        </p:spPr>
        <p:txBody>
          <a:bodyPr wrap="square">
            <a:spAutoFit/>
          </a:bodyPr>
          <a:lstStyle/>
          <a:p>
            <a:r>
              <a:rPr lang="en-US" sz="1200" dirty="0" smtClean="0"/>
              <a:t>http://techcrunch.com/2010/07/06/freelancer-geolocation-html5-jobs/</a:t>
            </a:r>
            <a:endParaRPr lang="en-US" sz="1200"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 a result, consumer usage has skyrocketed</a:t>
            </a:r>
            <a:endParaRPr lang="en-US" dirty="0">
              <a:solidFill>
                <a:schemeClr val="tx1"/>
              </a:solidFill>
            </a:endParaRPr>
          </a:p>
        </p:txBody>
      </p:sp>
      <p:sp>
        <p:nvSpPr>
          <p:cNvPr id="6" name="Rectangle 11"/>
          <p:cNvSpPr>
            <a:spLocks noChangeArrowheads="1"/>
          </p:cNvSpPr>
          <p:nvPr/>
        </p:nvSpPr>
        <p:spPr bwMode="auto">
          <a:xfrm>
            <a:off x="848898" y="1421499"/>
            <a:ext cx="8034409" cy="4093424"/>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3600"/>
              </a:spcAft>
            </a:pPr>
            <a:r>
              <a:rPr lang="en-US" sz="2600" b="1" dirty="0" smtClean="0">
                <a:solidFill>
                  <a:srgbClr val="169DDC"/>
                </a:solidFill>
              </a:rPr>
              <a:t>Half a billion</a:t>
            </a:r>
          </a:p>
          <a:p>
            <a:pPr>
              <a:spcAft>
                <a:spcPts val="3600"/>
              </a:spcAft>
            </a:pPr>
            <a:r>
              <a:rPr lang="en-US" sz="2600" b="1" dirty="0" smtClean="0">
                <a:solidFill>
                  <a:srgbClr val="169DDC"/>
                </a:solidFill>
              </a:rPr>
              <a:t>$1 billion in orders</a:t>
            </a:r>
          </a:p>
          <a:p>
            <a:pPr>
              <a:spcAft>
                <a:spcPts val="3600"/>
              </a:spcAft>
            </a:pPr>
            <a:r>
              <a:rPr lang="en-US" sz="2600" b="1" dirty="0" smtClean="0">
                <a:solidFill>
                  <a:srgbClr val="169DDC"/>
                </a:solidFill>
              </a:rPr>
              <a:t>25 million people (+112%)</a:t>
            </a:r>
          </a:p>
          <a:p>
            <a:pPr>
              <a:spcAft>
                <a:spcPts val="3600"/>
              </a:spcAft>
            </a:pPr>
            <a:r>
              <a:rPr lang="en-US" sz="2600" b="1" dirty="0" smtClean="0">
                <a:solidFill>
                  <a:srgbClr val="169DDC"/>
                </a:solidFill>
              </a:rPr>
              <a:t>4.7 million people (+347%)</a:t>
            </a:r>
          </a:p>
          <a:p>
            <a:pPr>
              <a:spcAft>
                <a:spcPts val="3600"/>
              </a:spcAft>
            </a:pPr>
            <a:r>
              <a:rPr lang="en-US" sz="2600" b="1" dirty="0" smtClean="0">
                <a:solidFill>
                  <a:srgbClr val="169DDC"/>
                </a:solidFill>
              </a:rPr>
              <a:t>3 billion apps</a:t>
            </a:r>
            <a:endParaRPr lang="en-US" sz="2600" b="1" dirty="0">
              <a:solidFill>
                <a:srgbClr val="169DDC"/>
              </a:solidFill>
            </a:endParaRPr>
          </a:p>
        </p:txBody>
      </p:sp>
      <p:sp>
        <p:nvSpPr>
          <p:cNvPr id="8" name="Rectangle 11"/>
          <p:cNvSpPr>
            <a:spLocks noChangeArrowheads="1"/>
          </p:cNvSpPr>
          <p:nvPr/>
        </p:nvSpPr>
        <p:spPr bwMode="auto">
          <a:xfrm>
            <a:off x="871708" y="2627067"/>
            <a:ext cx="8034409" cy="400105"/>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4798"/>
              </a:spcAft>
            </a:pPr>
            <a:r>
              <a:rPr lang="en-US" sz="2000" dirty="0" smtClean="0">
                <a:solidFill>
                  <a:srgbClr val="595959"/>
                </a:solidFill>
              </a:rPr>
              <a:t>were placed on Amazon via mobile devices </a:t>
            </a:r>
          </a:p>
        </p:txBody>
      </p:sp>
      <p:sp>
        <p:nvSpPr>
          <p:cNvPr id="9" name="Rectangle 11"/>
          <p:cNvSpPr>
            <a:spLocks noChangeArrowheads="1"/>
          </p:cNvSpPr>
          <p:nvPr/>
        </p:nvSpPr>
        <p:spPr bwMode="auto">
          <a:xfrm>
            <a:off x="871708" y="1768897"/>
            <a:ext cx="8034409" cy="400105"/>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4798"/>
              </a:spcAft>
            </a:pPr>
            <a:r>
              <a:rPr lang="en-US" sz="2000" dirty="0" smtClean="0">
                <a:solidFill>
                  <a:srgbClr val="595959"/>
                </a:solidFill>
              </a:rPr>
              <a:t>people accessed the mobile web</a:t>
            </a:r>
          </a:p>
        </p:txBody>
      </p:sp>
      <p:pic>
        <p:nvPicPr>
          <p:cNvPr id="7" name="Picture 6"/>
          <p:cNvPicPr>
            <a:picLocks noChangeAspect="1"/>
          </p:cNvPicPr>
          <p:nvPr/>
        </p:nvPicPr>
        <p:blipFill>
          <a:blip r:embed="rId3"/>
          <a:srcRect l="48154" t="6706" r="11312" b="8256"/>
          <a:stretch>
            <a:fillRect/>
          </a:stretch>
        </p:blipFill>
        <p:spPr>
          <a:xfrm>
            <a:off x="6773325" y="829734"/>
            <a:ext cx="2184403" cy="5232400"/>
          </a:xfrm>
          <a:prstGeom prst="rect">
            <a:avLst/>
          </a:prstGeom>
        </p:spPr>
      </p:pic>
      <p:sp>
        <p:nvSpPr>
          <p:cNvPr id="10" name="Rectangle 11"/>
          <p:cNvSpPr>
            <a:spLocks noChangeArrowheads="1"/>
          </p:cNvSpPr>
          <p:nvPr/>
        </p:nvSpPr>
        <p:spPr bwMode="auto">
          <a:xfrm>
            <a:off x="871711" y="3490653"/>
            <a:ext cx="8034409" cy="400105"/>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4798"/>
              </a:spcAft>
            </a:pPr>
            <a:r>
              <a:rPr lang="en-US" sz="2000" dirty="0">
                <a:solidFill>
                  <a:srgbClr val="595959"/>
                </a:solidFill>
              </a:rPr>
              <a:t>a</a:t>
            </a:r>
            <a:r>
              <a:rPr lang="en-US" sz="2000" dirty="0" smtClean="0">
                <a:solidFill>
                  <a:srgbClr val="595959"/>
                </a:solidFill>
              </a:rPr>
              <a:t>ccessed </a:t>
            </a:r>
            <a:r>
              <a:rPr lang="en-US" sz="2000" dirty="0" err="1" smtClean="0">
                <a:solidFill>
                  <a:srgbClr val="595959"/>
                </a:solidFill>
              </a:rPr>
              <a:t>Facebook</a:t>
            </a:r>
            <a:r>
              <a:rPr lang="en-US" sz="2000" dirty="0" smtClean="0">
                <a:solidFill>
                  <a:srgbClr val="595959"/>
                </a:solidFill>
              </a:rPr>
              <a:t> through a mobile browser </a:t>
            </a:r>
          </a:p>
        </p:txBody>
      </p:sp>
      <p:sp>
        <p:nvSpPr>
          <p:cNvPr id="12" name="Rectangle 11"/>
          <p:cNvSpPr>
            <a:spLocks noChangeArrowheads="1"/>
          </p:cNvSpPr>
          <p:nvPr/>
        </p:nvSpPr>
        <p:spPr bwMode="auto">
          <a:xfrm>
            <a:off x="871714" y="4354239"/>
            <a:ext cx="8034409" cy="400105"/>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4798"/>
              </a:spcAft>
            </a:pPr>
            <a:r>
              <a:rPr lang="en-US" sz="2000" dirty="0">
                <a:solidFill>
                  <a:srgbClr val="595959"/>
                </a:solidFill>
              </a:rPr>
              <a:t>a</a:t>
            </a:r>
            <a:r>
              <a:rPr lang="en-US" sz="2000" dirty="0" smtClean="0">
                <a:solidFill>
                  <a:srgbClr val="595959"/>
                </a:solidFill>
              </a:rPr>
              <a:t>ccessed Twitter through a mobile browser</a:t>
            </a:r>
          </a:p>
        </p:txBody>
      </p:sp>
      <p:sp>
        <p:nvSpPr>
          <p:cNvPr id="13" name="TextBox 12"/>
          <p:cNvSpPr txBox="1"/>
          <p:nvPr/>
        </p:nvSpPr>
        <p:spPr>
          <a:xfrm>
            <a:off x="389470" y="812809"/>
            <a:ext cx="2985726" cy="553998"/>
          </a:xfrm>
          <a:prstGeom prst="rect">
            <a:avLst/>
          </a:prstGeom>
          <a:noFill/>
        </p:spPr>
        <p:txBody>
          <a:bodyPr wrap="none" rtlCol="0">
            <a:spAutoFit/>
          </a:bodyPr>
          <a:lstStyle/>
          <a:p>
            <a:r>
              <a:rPr lang="en-US" sz="3000" b="1" dirty="0" smtClean="0">
                <a:solidFill>
                  <a:srgbClr val="6B6B6B"/>
                </a:solidFill>
              </a:rPr>
              <a:t>In 2009 alone…</a:t>
            </a:r>
            <a:endParaRPr lang="en-US" sz="3000" b="1" dirty="0">
              <a:solidFill>
                <a:srgbClr val="6B6B6B"/>
              </a:solidFill>
            </a:endParaRPr>
          </a:p>
        </p:txBody>
      </p:sp>
      <p:sp>
        <p:nvSpPr>
          <p:cNvPr id="15" name="Rectangle 14"/>
          <p:cNvSpPr>
            <a:spLocks noChangeArrowheads="1"/>
          </p:cNvSpPr>
          <p:nvPr/>
        </p:nvSpPr>
        <p:spPr bwMode="auto">
          <a:xfrm>
            <a:off x="871717" y="5200892"/>
            <a:ext cx="8034409" cy="400105"/>
          </a:xfrm>
          <a:prstGeom prst="rect">
            <a:avLst/>
          </a:prstGeom>
          <a:noFill/>
          <a:ln w="9525">
            <a:noFill/>
            <a:miter lim="800000"/>
            <a:headEnd/>
            <a:tailEnd/>
          </a:ln>
        </p:spPr>
        <p:txBody>
          <a:bodyPr wrap="square" lIns="91435" tIns="45718" rIns="91435" bIns="45718">
            <a:prstTxWarp prst="textNoShape">
              <a:avLst/>
            </a:prstTxWarp>
            <a:spAutoFit/>
          </a:bodyPr>
          <a:lstStyle/>
          <a:p>
            <a:pPr>
              <a:spcAft>
                <a:spcPts val="4798"/>
              </a:spcAft>
            </a:pPr>
            <a:r>
              <a:rPr lang="en-US" sz="2000" dirty="0" smtClean="0">
                <a:solidFill>
                  <a:srgbClr val="595959"/>
                </a:solidFill>
              </a:rPr>
              <a:t>downloaded from App Store</a:t>
            </a:r>
          </a:p>
        </p:txBody>
      </p:sp>
      <p:sp>
        <p:nvSpPr>
          <p:cNvPr id="16" name="TextBox 15"/>
          <p:cNvSpPr txBox="1"/>
          <p:nvPr/>
        </p:nvSpPr>
        <p:spPr>
          <a:xfrm>
            <a:off x="1354681" y="5621879"/>
            <a:ext cx="2818014" cy="369332"/>
          </a:xfrm>
          <a:prstGeom prst="rect">
            <a:avLst/>
          </a:prstGeom>
          <a:noFill/>
        </p:spPr>
        <p:txBody>
          <a:bodyPr wrap="none" rtlCol="0">
            <a:spAutoFit/>
          </a:bodyPr>
          <a:lstStyle/>
          <a:p>
            <a:r>
              <a:rPr lang="en-US" i="1" dirty="0" err="1" smtClean="0"/>
              <a:t>Comscore</a:t>
            </a:r>
            <a:r>
              <a:rPr lang="en-US" i="1" dirty="0" smtClean="0"/>
              <a:t>, January 2010</a:t>
            </a:r>
            <a:endParaRPr lang="en-US" i="1" dirty="0"/>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MMPROD_NEXTUNIQUEID" val="10009"/>
  <p:tag name="MMPROD_UIDATA" val="&lt;database version=&quot;6.0&quot;&gt;&lt;object type=&quot;1&quot; unique_id=&quot;10001&quot;&gt;&lt;object type=&quot;8&quot; unique_id=&quot;20024&quot;&gt;&lt;/object&gt;&lt;object type=&quot;2&quot; unique_id=&quot;20025&quot;&gt;&lt;object type=&quot;3&quot; unique_id=&quot;20027&quot;&gt;&lt;property id=&quot;20148&quot; value=&quot;5&quot;/&gt;&lt;property id=&quot;20300&quot; value=&quot;Slide 2 - &amp;quot;Safe Harbor Statement&amp;quot;&quot;/&gt;&lt;property id=&quot;20307&quot; value=&quot;562&quot;/&gt;&lt;/object&gt;&lt;object type=&quot;3&quot; unique_id=&quot;20028&quot;&gt;&lt;property id=&quot;20148&quot; value=&quot;5&quot;/&gt;&lt;property id=&quot;20300&quot; value=&quot;Slide 3 - &amp;quot;Company Update&amp;quot;&quot;/&gt;&lt;property id=&quot;20307&quot; value=&quot;563&quot;/&gt;&lt;/object&gt;&lt;object type=&quot;3&quot; unique_id=&quot;20029&quot;&gt;&lt;property id=&quot;20148&quot; value=&quot;5&quot;/&gt;&lt;property id=&quot;20300&quot; value=&quot;Slide 4 - &amp;quot;Record Fourth Quarter Revenue&amp;quot;&quot;/&gt;&lt;property id=&quot;20307&quot; value=&quot;564&quot;/&gt;&lt;/object&gt;&lt;object type=&quot;3&quot; unique_id=&quot;20030&quot;&gt;&lt;property id=&quot;20148&quot; value=&quot;5&quot;/&gt;&lt;property id=&quot;20300&quot; value=&quot;Slide 5 - &amp;quot;Rapid Growth in Customers&amp;#x0D;&amp;#x0A;Success in Selling to Companies of All Sizes&amp;quot;&quot;/&gt;&lt;property id=&quot;20307&quot; value=&quot;565&quot;/&gt;&lt;/object&gt;&lt;object type=&quot;3&quot; unique_id=&quot;20031&quot;&gt;&lt;property id=&quot;20148&quot; value=&quot;5&quot;/&gt;&lt;property id=&quot;20300&quot; value=&quot;Slide 6 - &amp;quot;Record-Setting Increase in Subscribers &amp;#x0D;&amp;#x0A;90,000 Net New Subscribers in Q4 FY07&amp;quot;&quot;/&gt;&lt;property id=&quot;20307&quot; value=&quot;566&quot;/&gt;&lt;/object&gt;&lt;object type=&quot;3&quot; unique_id=&quot;20032&quot;&gt;&lt;property id=&quot;20148&quot; value=&quot;5&quot;/&gt;&lt;property id=&quot;20300&quot; value=&quot;Slide 7 - &amp;quot;Proven Scalability and Performance&amp;#x0D;&amp;#x0A;Delivering Over 70 Million Transactions Daily&amp;quot;&quot;/&gt;&lt;property id=&quot;20307&quot; value=&quot;567&quot;/&gt;&lt;/object&gt;&lt;object type=&quot;3&quot; unique_id=&quot;20033&quot;&gt;&lt;property id=&quot;20148&quot; value=&quot;5&quot;/&gt;&lt;property id=&quot;20300&quot; value=&quot;Slide 8 - &amp;quot;Our Biggest Release Ever&amp;#x0D;&amp;#x0A;21st Generation Winter ’07 Release&amp;quot;&quot;/&gt;&lt;property id=&quot;20307&quot; value=&quot;568&quot;/&gt;&lt;/object&gt;&lt;object type=&quot;3&quot; unique_id=&quot;20034&quot;&gt;&lt;property id=&quot;20148&quot; value=&quot;5&quot;/&gt;&lt;property id=&quot;20300&quot; value=&quot;Slide 9 - &amp;quot;Momentum In New Products&amp;#x0D;&amp;#x0A;New Customers in Q4&amp;quot;&quot;/&gt;&lt;property id=&quot;20307&quot; value=&quot;569&quot;/&gt;&lt;/object&gt;&lt;object type=&quot;3&quot; unique_id=&quot;20035&quot;&gt;&lt;property id=&quot;20148&quot; value=&quot;5&quot;/&gt;&lt;property id=&quot;20300&quot; value=&quot;Slide 10 - &amp;quot;The On-Demand Standard for the Enterprise&amp;quot;&quot;/&gt;&lt;property id=&quot;20307&quot; value=&quot;570&quot;/&gt;&lt;/object&gt;&lt;object type=&quot;3&quot; unique_id=&quot;20036&quot;&gt;&lt;property id=&quot;20148&quot; value=&quot;5&quot;/&gt;&lt;property id=&quot;20300&quot; value=&quot;Slide 12 - &amp;quot;Strong Momentum for On-Demand&amp;quot;&quot;/&gt;&lt;property id=&quot;20307&quot; value=&quot;571&quot;/&gt;&lt;/object&gt;&lt;object type=&quot;3&quot; unique_id=&quot;20037&quot;&gt;&lt;property id=&quot;20148&quot; value=&quot;5&quot;/&gt;&lt;property id=&quot;20300&quot; value=&quot;Slide 13 - &amp;quot;Why Has the Game Changed?&amp;quot;&quot;/&gt;&lt;property id=&quot;20307&quot; value=&quot;572&quot;/&gt;&lt;/object&gt;&lt;object type=&quot;3&quot; unique_id=&quot;20038&quot;&gt;&lt;property id=&quot;20148&quot; value=&quot;5&quot;/&gt;&lt;property id=&quot;20300&quot; value=&quot;Slide 14 - &amp;quot;&amp;amp;#x09;&amp;amp;#x09;&amp;amp;#x09; The New Circle of Success&amp;quot;&quot;/&gt;&lt;property id=&quot;20307&quot; value=&quot;573&quot;/&gt;&lt;/object&gt;&lt;object type=&quot;3&quot; unique_id=&quot;20039&quot;&gt;&lt;property id=&quot;20148&quot; value=&quot;5&quot;/&gt;&lt;property id=&quot;20300&quot; value=&quot;Slide 15 - &amp;quot;1. Delivering the Killer Apps: CRM&amp;quot;&quot;/&gt;&lt;property id=&quot;20307&quot; value=&quot;574&quot;/&gt;&lt;/object&gt;&lt;object type=&quot;3&quot; unique_id=&quot;20040&quot;&gt;&lt;property id=&quot;20148&quot; value=&quot;5&quot;/&gt;&lt;property id=&quot;20300&quot; value=&quot;Slide 16 - &amp;quot;2. IdeaExchange: Community Empowerment&amp;quot;&quot;/&gt;&lt;property id=&quot;20307&quot; value=&quot;575&quot;/&gt;&lt;/object&gt;&lt;object type=&quot;3&quot; unique_id=&quot;20041&quot;&gt;&lt;property id=&quot;20148&quot; value=&quot;5&quot;/&gt;&lt;property id=&quot;20300&quot; value=&quot;Slide 17&quot;/&gt;&lt;property id=&quot;20307&quot; value=&quot;576&quot;/&gt;&lt;/object&gt;&lt;object type=&quot;3&quot; unique_id=&quot;20042&quot;&gt;&lt;property id=&quot;20148&quot; value=&quot;5&quot;/&gt;&lt;property id=&quot;20300&quot; value=&quot;Slide 18 - &amp;quot;3. Developer Network: Developer Empowerment&amp;quot;&quot;/&gt;&lt;property id=&quot;20307&quot; value=&quot;577&quot;/&gt;&lt;/object&gt;&lt;object type=&quot;3&quot; unique_id=&quot;20043&quot;&gt;&lt;property id=&quot;20148&quot; value=&quot;5&quot;/&gt;&lt;property id=&quot;20300&quot; value=&quot;Slide 19 - &amp;quot;Empowering Partners to be “The Next Salesforce.com”&amp;quot;&quot;/&gt;&lt;property id=&quot;20307&quot; value=&quot;578&quot;/&gt;&lt;/object&gt;&lt;object type=&quot;3&quot; unique_id=&quot;20044&quot;&gt;&lt;property id=&quot;20148&quot; value=&quot;5&quot;/&gt;&lt;property id=&quot;20300&quot; value=&quot;Slide 20 - &amp;quot;4. The On-Demand Operating System&amp;quot;&quot;/&gt;&lt;property id=&quot;20307&quot; value=&quot;579&quot;/&gt;&lt;/object&gt;&lt;object type=&quot;3&quot; unique_id=&quot;20045&quot;&gt;&lt;property id=&quot;20148&quot; value=&quot;5&quot;/&gt;&lt;property id=&quot;20300&quot; value=&quot;Slide 21&quot;/&gt;&lt;property id=&quot;20307&quot; value=&quot;580&quot;/&gt;&lt;/object&gt;&lt;object type=&quot;3&quot; unique_id=&quot;20046&quot;&gt;&lt;property id=&quot;20148&quot; value=&quot;5&quot;/&gt;&lt;property id=&quot;20300&quot; value=&quot;Slide 22&quot;/&gt;&lt;property id=&quot;20307&quot; value=&quot;581&quot;/&gt;&lt;/object&gt;&lt;object type=&quot;3&quot; unique_id=&quot;20047&quot;&gt;&lt;property id=&quot;20148&quot; value=&quot;5&quot;/&gt;&lt;property id=&quot;20300&quot; value=&quot;Slide 23&quot;/&gt;&lt;property id=&quot;20307&quot; value=&quot;582&quot;/&gt;&lt;/object&gt;&lt;object type=&quot;3&quot; unique_id=&quot;20048&quot;&gt;&lt;property id=&quot;20148&quot; value=&quot;5&quot;/&gt;&lt;property id=&quot;20300&quot; value=&quot;Slide 24 - &amp;quot;5. AppExchange: Sharing &amp;amp; Distribution&amp;quot;&quot;/&gt;&lt;property id=&quot;20307&quot; value=&quot;583&quot;/&gt;&lt;/object&gt;&lt;object type=&quot;3&quot; unique_id=&quot;20049&quot;&gt;&lt;property id=&quot;20148&quot; value=&quot;5&quot;/&gt;&lt;property id=&quot;20300&quot; value=&quot;Slide 25 - &amp;quot;The New Model Delivers Choice to Customers&amp;quot;&quot;/&gt;&lt;property id=&quot;20307&quot; value=&quot;584&quot;/&gt;&lt;/object&gt;&lt;object type=&quot;3&quot; unique_id=&quot;20050&quot;&gt;&lt;property id=&quot;20148&quot; value=&quot;5&quot;/&gt;&lt;property id=&quot;20300&quot; value=&quot;Slide 26 - &amp;quot;6. AppStore: Engine Fuels Marketplace &amp;quot;&quot;/&gt;&lt;property id=&quot;20307&quot; value=&quot;585&quot;/&gt;&lt;/object&gt;&lt;object type=&quot;3&quot; unique_id=&quot;20051&quot;&gt;&lt;property id=&quot;20148&quot; value=&quot;5&quot;/&gt;&lt;property id=&quot;20300&quot; value=&quot;Slide 28 - &amp;quot;Developers Bet on On-Demand &amp;amp; Win &amp;quot;&quot;/&gt;&lt;property id=&quot;20307&quot; value=&quot;613&quot;/&gt;&lt;/object&gt;&lt;object type=&quot;3&quot; unique_id=&quot;20053&quot;&gt;&lt;property id=&quot;20148&quot; value=&quot;5&quot;/&gt;&lt;property id=&quot;20300&quot; value=&quot;Slide 30 - &amp;quot;The Circle of Success in Financial Services&amp;quot;&quot;/&gt;&lt;property id=&quot;20307&quot; value=&quot;588&quot;/&gt;&lt;/object&gt;&lt;object type=&quot;3&quot; unique_id=&quot;20054&quot;&gt;&lt;property id=&quot;20148&quot; value=&quot;5&quot;/&gt;&lt;property id=&quot;20300&quot; value=&quot;Slide 31 - &amp;quot;Success - The New Leader in Financial Services&amp;quot;&quot;/&gt;&lt;property id=&quot;20307&quot; value=&quot;614&quot;/&gt;&lt;/object&gt;&lt;object type=&quot;3&quot; unique_id=&quot;20055&quot;&gt;&lt;property id=&quot;20148&quot; value=&quot;5&quot;/&gt;&lt;property id=&quot;20300&quot; value=&quot;Slide 32 - &amp;quot;Our New Largest Customer&amp;quot;&quot;/&gt;&lt;property id=&quot;20307&quot; value=&quot;590&quot;/&gt;&lt;/object&gt;&lt;object type=&quot;3&quot; unique_id=&quot;20057&quot;&gt;&lt;property id=&quot;20148&quot; value=&quot;5&quot;/&gt;&lt;property id=&quot;20300&quot; value=&quot;Slide 33&quot;/&gt;&lt;property id=&quot;20307&quot; value=&quot;612&quot;/&gt;&lt;/object&gt;&lt;object type=&quot;3&quot; unique_id=&quot;20058&quot;&gt;&lt;property id=&quot;20148&quot; value=&quot;5&quot;/&gt;&lt;property id=&quot;20300&quot; value=&quot;Slide 34 - &amp;quot;Proprietary Systems Like Bloomberg Have Failed Financial Services&amp;quot;&quot;/&gt;&lt;property id=&quot;20307&quot; value=&quot;593&quot;/&gt;&lt;/object&gt;&lt;object type=&quot;3&quot; unique_id=&quot;20059&quot;&gt;&lt;property id=&quot;20148&quot; value=&quot;5&quot;/&gt;&lt;property id=&quot;20300&quot; value=&quot;Slide 35 - &amp;quot;Massive Opportunity in Wealth Management&amp;quot;&quot;/&gt;&lt;property id=&quot;20307&quot; value=&quot;594&quot;/&gt;&lt;/object&gt;&lt;object type=&quot;3&quot; unique_id=&quot;20060&quot;&gt;&lt;property id=&quot;20148&quot; value=&quot;5&quot;/&gt;&lt;property id=&quot;20300&quot; value=&quot;Slide 36 - &amp;quot;Introducing the Next Generation Desktop&amp;quot;&quot;/&gt;&lt;property id=&quot;20307&quot; value=&quot;615&quot;/&gt;&lt;/object&gt;&lt;object type=&quot;3&quot; unique_id=&quot;20061&quot;&gt;&lt;property id=&quot;20148&quot; value=&quot;5&quot;/&gt;&lt;property id=&quot;20300&quot; value=&quot;Slide 37 - &amp;quot;Created by a Coalition of Industry Leaders&amp;#x0D;&amp;#x0A;Common vision and strategy lead the financial industry&amp;quot;&quot;/&gt;&lt;property id=&quot;20307&quot; value=&quot;596&quot;/&gt;&lt;/object&gt;&lt;object type=&quot;3&quot; unique_id=&quot;20062&quot;&gt;&lt;property id=&quot;20148&quot; value=&quot;5&quot;/&gt;&lt;property id=&quot;20300&quot; value=&quot;Slide 38 - &amp;quot;Rich, New Wealth-Management Capabilities&amp;quot;&quot;/&gt;&lt;property id=&quot;20307&quot; value=&quot;616&quot;/&gt;&lt;/object&gt;&lt;object type=&quot;3&quot; unique_id=&quot;20063&quot;&gt;&lt;property id=&quot;20148&quot; value=&quot;5&quot;/&gt;&lt;property id=&quot;20300&quot; value=&quot;Slide 39 - &amp;quot;Innovation from Customer Ideas&amp;quot;&quot;/&gt;&lt;property id=&quot;20307&quot; value=&quot;617&quot;/&gt;&lt;/object&gt;&lt;object type=&quot;3&quot; unique_id=&quot;20064&quot;&gt;&lt;property id=&quot;20148&quot; value=&quot;5&quot;/&gt;&lt;property id=&quot;20300&quot; value=&quot;Slide 40 - &amp;quot;Ideas Inspire The Next Salesforce.com&amp;quot;&quot;/&gt;&lt;property id=&quot;20307&quot; value=&quot;599&quot;/&gt;&lt;/object&gt;&lt;object type=&quot;3&quot; unique_id=&quot;20065&quot;&gt;&lt;property id=&quot;20148&quot; value=&quot;5&quot;/&gt;&lt;property id=&quot;20300&quot; value=&quot;Slide 41 - &amp;quot;Innovative Platform for Wealth Management&amp;quot;&quot;/&gt;&lt;property id=&quot;20307&quot; value=&quot;618&quot;/&gt;&lt;/object&gt;&lt;object type=&quot;3&quot; unique_id=&quot;20066&quot;&gt;&lt;property id=&quot;20148&quot; value=&quot;5&quot;/&gt;&lt;property id=&quot;20300&quot; value=&quot;Slide 42 - &amp;quot;The Marketplace for Wealth Management Apps&amp;quot;&quot;/&gt;&lt;property id=&quot;20307&quot; value=&quot;601&quot;/&gt;&lt;/object&gt;&lt;object type=&quot;3&quot; unique_id=&quot;20067&quot;&gt;&lt;property id=&quot;20148&quot; value=&quot;5&quot;/&gt;&lt;property id=&quot;20300&quot; value=&quot;Slide 43 - &amp;quot;An Ecosystem of System Integrators&amp;quot;&quot;/&gt;&lt;property id=&quot;20307&quot; value=&quot;602&quot;/&gt;&lt;/object&gt;&lt;object type=&quot;3&quot; unique_id=&quot;20068&quot;&gt;&lt;property id=&quot;20148&quot; value=&quot;5&quot;/&gt;&lt;property id=&quot;20300&quot; value=&quot;Slide 45 - &amp;quot;Wealth Management Edition Currently Scheduled for Q3 2007&amp;quot;&quot;/&gt;&lt;property id=&quot;20307&quot; value=&quot;603&quot;/&gt;&lt;/object&gt;&lt;object type=&quot;3&quot; unique_id=&quot;20069&quot;&gt;&lt;property id=&quot;20148&quot; value=&quot;5&quot;/&gt;&lt;property id=&quot;20300&quot; value=&quot;Slide 46 - &amp;quot;The First of More Financial Editions Currently Planned…&amp;quot;&quot;/&gt;&lt;property id=&quot;20307&quot; value=&quot;604&quot;/&gt;&lt;/object&gt;&lt;object type=&quot;3&quot; unique_id=&quot;20070&quot;&gt;&lt;property id=&quot;20148&quot; value=&quot;5&quot;/&gt;&lt;property id=&quot;20300&quot; value=&quot;Slide 47&quot;/&gt;&lt;property id=&quot;20307&quot; value=&quot;605&quot;/&gt;&lt;/object&gt;&lt;object type=&quot;3&quot; unique_id=&quot;20071&quot;&gt;&lt;property id=&quot;20148&quot; value=&quot;5&quot;/&gt;&lt;property id=&quot;20300&quot; value=&quot;Slide 48&quot;/&gt;&lt;property id=&quot;20307&quot; value=&quot;606&quot;/&gt;&lt;/object&gt;&lt;object type=&quot;3&quot; unique_id=&quot;20072&quot;&gt;&lt;property id=&quot;20148&quot; value=&quot;5&quot;/&gt;&lt;property id=&quot;20300&quot; value=&quot;Slide 49&quot;/&gt;&lt;property id=&quot;20307&quot; value=&quot;607&quot;/&gt;&lt;/object&gt;&lt;object type=&quot;3&quot; unique_id=&quot;20073&quot;&gt;&lt;property id=&quot;20148&quot; value=&quot;5&quot;/&gt;&lt;property id=&quot;20300&quot; value=&quot;Slide 50&quot;/&gt;&lt;property id=&quot;20307&quot; value=&quot;608&quot;/&gt;&lt;/object&gt;&lt;object type=&quot;3&quot; unique_id=&quot;20074&quot;&gt;&lt;property id=&quot;20148&quot; value=&quot;5&quot;/&gt;&lt;property id=&quot;20300&quot; value=&quot;Slide 51 - &amp;quot;The New Circle of Success&amp;quot;&quot;/&gt;&lt;property id=&quot;20307&quot; value=&quot;609&quot;/&gt;&lt;/object&gt;&lt;object type=&quot;3&quot; unique_id=&quot;20076&quot;&gt;&lt;property id=&quot;20148&quot; value=&quot;5&quot;/&gt;&lt;property id=&quot;20300&quot; value=&quot;Slide 52 - &amp;quot;Thank you.&amp;#x0D;&amp;#x0A;ceo@salesforce.com&amp;quot;&quot;/&gt;&lt;property id=&quot;20307&quot; value=&quot;611&quot;/&gt;&lt;/object&gt;&lt;object type=&quot;3&quot; unique_id=&quot;20576&quot;&gt;&lt;property id=&quot;20148&quot; value=&quot;5&quot;/&gt;&lt;property id=&quot;20300&quot; value=&quot;Slide 27&quot;/&gt;&lt;property id=&quot;20307&quot; value=&quot;620&quot;/&gt;&lt;/object&gt;&lt;object type=&quot;3&quot; unique_id=&quot;20631&quot;&gt;&lt;property id=&quot;20148&quot; value=&quot;5&quot;/&gt;&lt;property id=&quot;20300&quot; value=&quot;Slide 44 - &amp;quot;One Stop Shopping at the AppStore&amp;quot;&quot;/&gt;&lt;property id=&quot;20307&quot; value=&quot;621&quot;/&gt;&lt;/object&gt;&lt;object type=&quot;3&quot; unique_id=&quot;21301&quot;&gt;&lt;property id=&quot;20148&quot; value=&quot;5&quot;/&gt;&lt;property id=&quot;20300&quot; value=&quot;Slide 29 - &amp;quot;Demonstration&amp;quot;&quot;/&gt;&lt;property id=&quot;20307&quot; value=&quot;622&quot;/&gt;&lt;/object&gt;&lt;object type=&quot;3&quot; unique_id=&quot;22279&quot;&gt;&lt;property id=&quot;20148&quot; value=&quot;5&quot;/&gt;&lt;property id=&quot;20300&quot; value=&quot;Slide 1 - &amp;quot;Welcome to&amp;quot;&quot;/&gt;&lt;property id=&quot;20307&quot; value=&quot;623&quot;/&gt;&lt;/object&gt;&lt;object type=&quot;3&quot; unique_id=&quot;22534&quot;&gt;&lt;property id=&quot;20148&quot; value=&quot;5&quot;/&gt;&lt;property id=&quot;20300&quot; value=&quot;Slide 11 - &amp;quot;Welcoming Our Newest Enterprise Customer&amp;quot;&quot;/&gt;&lt;property id=&quot;20307&quot; value=&quot;624&quot;/&gt;&lt;/object&gt;&lt;/object&gt;&lt;/object&gt;&lt;/database&gt;"/>
</p:tagLst>
</file>

<file path=ppt/theme/theme1.xml><?xml version="1.0" encoding="utf-8"?>
<a:theme xmlns:a="http://schemas.openxmlformats.org/drawingml/2006/main" name="1_Blank Presentation">
  <a:themeElements>
    <a:clrScheme name="">
      <a:dk1>
        <a:srgbClr val="000000"/>
      </a:dk1>
      <a:lt1>
        <a:srgbClr val="FFFFFF"/>
      </a:lt1>
      <a:dk2>
        <a:srgbClr val="000000"/>
      </a:dk2>
      <a:lt2>
        <a:srgbClr val="6B6B6B"/>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7959</TotalTime>
  <Words>1975</Words>
  <Application>Microsoft Macintosh PowerPoint</Application>
  <PresentationFormat>On-screen Show (4:3)</PresentationFormat>
  <Paragraphs>303</Paragraphs>
  <Slides>31</Slides>
  <Notes>19</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1_Blank Presentation</vt:lpstr>
      <vt:lpstr>Chart</vt:lpstr>
      <vt:lpstr>Cloud 2 Leading the Enterprise Mobile Revolution</vt:lpstr>
      <vt:lpstr>Safe Harbor</vt:lpstr>
      <vt:lpstr>Agenda</vt:lpstr>
      <vt:lpstr>Slide 4</vt:lpstr>
      <vt:lpstr>Shibuya Crossing</vt:lpstr>
      <vt:lpstr>10 years later, next-gen devices are redefining how we use the Web</vt:lpstr>
      <vt:lpstr>With Apple leading the way…</vt:lpstr>
      <vt:lpstr>A new standard has been set for mobile experiences</vt:lpstr>
      <vt:lpstr>As a result, consumer usage has skyrocketed</vt:lpstr>
      <vt:lpstr>So what are people doing on these devices?</vt:lpstr>
      <vt:lpstr>Mobile Web ramping faster than Desktop Internet</vt:lpstr>
      <vt:lpstr>2009: Social Networking Surpasses Email</vt:lpstr>
      <vt:lpstr>Social Networking + Mobile = </vt:lpstr>
      <vt:lpstr>Facebook dominates UK mobile use</vt:lpstr>
      <vt:lpstr>It’s not just the consumer Web that is changing</vt:lpstr>
      <vt:lpstr>Chatter Mobile: A new enterprise app experience</vt:lpstr>
      <vt:lpstr>Slide 17</vt:lpstr>
      <vt:lpstr>What Makes a Great  Mobile App?</vt:lpstr>
      <vt:lpstr>What Makes a Great Mobile App?</vt:lpstr>
      <vt:lpstr>What Makes a Great Mobile App?</vt:lpstr>
      <vt:lpstr>What Makes a Great Mobile App?</vt:lpstr>
      <vt:lpstr>Two Great Mobile Options from salesforce.com</vt:lpstr>
      <vt:lpstr>Chatter Mobile – Coming Soon!</vt:lpstr>
      <vt:lpstr>Slide 24</vt:lpstr>
      <vt:lpstr>Salesforce.com &amp; Mobile</vt:lpstr>
      <vt:lpstr>Why we like Salesforce.com Mobile</vt:lpstr>
      <vt:lpstr>Slide 27</vt:lpstr>
      <vt:lpstr>Slide 28</vt:lpstr>
      <vt:lpstr>Slide 29</vt:lpstr>
      <vt:lpstr>Slide 30</vt:lpstr>
      <vt:lpstr>Slide 31</vt:lpstr>
    </vt:vector>
  </TitlesOfParts>
  <Company>BODIE | group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BODIE | group inc</dc:creator>
  <cp:lastModifiedBy>Xabier Ormazabal</cp:lastModifiedBy>
  <cp:revision>227</cp:revision>
  <cp:lastPrinted>2008-09-15T22:59:28Z</cp:lastPrinted>
  <dcterms:created xsi:type="dcterms:W3CDTF">2010-09-15T11:45:39Z</dcterms:created>
  <dcterms:modified xsi:type="dcterms:W3CDTF">2010-09-15T12:16:00Z</dcterms:modified>
</cp:coreProperties>
</file>